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4" r:id="rId2"/>
    <p:sldId id="285" r:id="rId3"/>
    <p:sldId id="286" r:id="rId4"/>
    <p:sldId id="288" r:id="rId5"/>
    <p:sldId id="289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287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AB4DE-7656-4D5B-81EC-08A0080DF4EE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E9AB2-6BDF-4ABE-AFD6-1C4EFDF90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187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4F5B5D-84C5-412B-8817-687B34021AAC}" type="slidenum">
              <a:rPr lang="ru-RU"/>
              <a:pPr eaLnBrk="1" hangingPunct="1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310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719A-AAA1-4874-A847-1F3145FE6A94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322A-11D5-4508-A4DC-9F1835FCC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274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719A-AAA1-4874-A847-1F3145FE6A94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322A-11D5-4508-A4DC-9F1835FCC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88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719A-AAA1-4874-A847-1F3145FE6A94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322A-11D5-4508-A4DC-9F1835FCC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506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719A-AAA1-4874-A847-1F3145FE6A94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322A-11D5-4508-A4DC-9F1835FCC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40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719A-AAA1-4874-A847-1F3145FE6A94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322A-11D5-4508-A4DC-9F1835FCC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86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719A-AAA1-4874-A847-1F3145FE6A94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322A-11D5-4508-A4DC-9F1835FCC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61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719A-AAA1-4874-A847-1F3145FE6A94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322A-11D5-4508-A4DC-9F1835FCC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960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719A-AAA1-4874-A847-1F3145FE6A94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322A-11D5-4508-A4DC-9F1835FCC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960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719A-AAA1-4874-A847-1F3145FE6A94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322A-11D5-4508-A4DC-9F1835FCC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71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719A-AAA1-4874-A847-1F3145FE6A94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322A-11D5-4508-A4DC-9F1835FCC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541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719A-AAA1-4874-A847-1F3145FE6A94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322A-11D5-4508-A4DC-9F1835FCC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18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1719A-AAA1-4874-A847-1F3145FE6A94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4322A-11D5-4508-A4DC-9F1835FCC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87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kazneb.kz/site/catalogue/view?br=1595552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8993" y="476672"/>
            <a:ext cx="8942784" cy="1143000"/>
          </a:xfrm>
        </p:spPr>
        <p:txBody>
          <a:bodyPr>
            <a:noAutofit/>
          </a:bodyPr>
          <a:lstStyle/>
          <a:p>
            <a:r>
              <a:rPr lang="ru-RU" sz="3733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КАЗАХСКИЙ НАЦИОНАЛЬНЫЙ УНИВЕРСИТЕТ ИМ. АЛЬ-ФАРАБИ</a:t>
            </a:r>
            <a:endParaRPr lang="ru-RU" sz="373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7648" y="1780292"/>
            <a:ext cx="8640960" cy="23901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733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Кафедра политологии и политических технологий</a:t>
            </a:r>
            <a:endParaRPr lang="ru-RU" sz="37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733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733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73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5627" y="3384735"/>
            <a:ext cx="883298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733" b="1" dirty="0" smtClean="0"/>
              <a:t>Политология</a:t>
            </a:r>
            <a:endParaRPr lang="ru-RU" sz="3733" b="1" dirty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9668" y="4599395"/>
            <a:ext cx="54061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Абжаппарова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А.А.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Старший преподаватель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3" y="523578"/>
            <a:ext cx="1619476" cy="146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8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782888" y="333376"/>
            <a:ext cx="7885112" cy="574675"/>
          </a:xfrm>
        </p:spPr>
        <p:txBody>
          <a:bodyPr anchor="t">
            <a:noAutofit/>
          </a:bodyPr>
          <a:lstStyle/>
          <a:p>
            <a:pPr algn="ctr" eaLnBrk="1" hangingPunct="1"/>
            <a:r>
              <a:rPr lang="ru-RU" alt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ДЕМОКРИТ</a:t>
            </a:r>
            <a:br>
              <a:rPr lang="ru-RU" alt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000" i="1"/>
              <a:t>древнегреческий мыслитель</a:t>
            </a:r>
            <a:br>
              <a:rPr lang="ru-RU" altLang="ru-RU" sz="2000" i="1"/>
            </a:br>
            <a:r>
              <a:rPr lang="ru-RU" altLang="ru-RU" sz="2000" i="1"/>
              <a:t>(около 460 до н. э., Абдеры, Фракия — около 360 г. до н. э.) </a:t>
            </a:r>
            <a:r>
              <a:rPr lang="ru-RU" alt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524000" y="1196976"/>
            <a:ext cx="4679950" cy="540067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endParaRPr lang="ru-RU" altLang="ru-RU" sz="2000" i="1"/>
          </a:p>
          <a:p>
            <a:pPr marL="0" indent="0" algn="ctr">
              <a:lnSpc>
                <a:spcPct val="80000"/>
              </a:lnSpc>
              <a:buNone/>
            </a:pPr>
            <a:endParaRPr lang="ru-RU" altLang="ru-RU" sz="3200"/>
          </a:p>
          <a:p>
            <a:pPr marL="0" indent="0" algn="ctr">
              <a:lnSpc>
                <a:spcPct val="80000"/>
              </a:lnSpc>
              <a:buNone/>
            </a:pPr>
            <a:r>
              <a:rPr lang="ru-RU" altLang="ru-RU" sz="3200"/>
              <a:t>Демокрит оценивал политику как высшую форму искусства.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altLang="ru-RU" sz="3200"/>
              <a:t>По политическим взглядам представитель античной демократии, противник рабовладельческой аристократии.</a:t>
            </a:r>
          </a:p>
        </p:txBody>
      </p:sp>
      <p:pic>
        <p:nvPicPr>
          <p:cNvPr id="51203" name="Picture 2" descr="What Was Democritus Model Of The A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2060576"/>
            <a:ext cx="368935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06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63900" y="523876"/>
            <a:ext cx="7404100" cy="455613"/>
          </a:xfrm>
        </p:spPr>
        <p:txBody>
          <a:bodyPr anchor="t">
            <a:noAutofit/>
          </a:bodyPr>
          <a:lstStyle/>
          <a:p>
            <a:pPr algn="ctr" eaLnBrk="1" hangingPunct="1"/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СОКРАТ ИЗ АФИН -</a:t>
            </a:r>
            <a:b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древнегреческий мыслитель (469-399 до н. э.)</a:t>
            </a:r>
            <a:b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2227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524000" y="1700214"/>
            <a:ext cx="5113338" cy="4897437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3200"/>
              <a:t>Важное место в учении Сократа занимает этико-политическая тематика, которая провозглашает главной целью воспитание добродетельного человека и гражданина</a:t>
            </a:r>
          </a:p>
          <a:p>
            <a:pPr marL="0" indent="0" algn="ctr">
              <a:buNone/>
            </a:pPr>
            <a:endParaRPr lang="ru-RU" altLang="ru-RU" sz="3200"/>
          </a:p>
        </p:txBody>
      </p:sp>
      <p:pic>
        <p:nvPicPr>
          <p:cNvPr id="52228" name="Picture 2" descr="Суждения великих Библиотека материалов Азбукиведи-истор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1484314"/>
            <a:ext cx="38354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33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26582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altLang="ru-RU" sz="3600" i="1" dirty="0"/>
              <a:t>Наивысшего развития политическая мысль Античности достигла в учениях древнегреческих философов </a:t>
            </a:r>
            <a:br>
              <a:rPr lang="ru-RU" altLang="ru-RU" sz="3600" i="1" dirty="0"/>
            </a:br>
            <a:r>
              <a:rPr lang="ru-RU" altLang="ru-RU" sz="3600" b="1" i="1" dirty="0">
                <a:solidFill>
                  <a:srgbClr val="2708E0"/>
                </a:solidFill>
              </a:rPr>
              <a:t>Платона</a:t>
            </a:r>
            <a:r>
              <a:rPr lang="ru-RU" altLang="ru-RU" sz="3600" i="1" dirty="0">
                <a:solidFill>
                  <a:srgbClr val="2708E0"/>
                </a:solidFill>
              </a:rPr>
              <a:t> и </a:t>
            </a:r>
            <a:r>
              <a:rPr lang="ru-RU" altLang="ru-RU" sz="3600" b="1" i="1" dirty="0">
                <a:solidFill>
                  <a:srgbClr val="2708E0"/>
                </a:solidFill>
              </a:rPr>
              <a:t>Аристотеля</a:t>
            </a:r>
            <a:r>
              <a:rPr lang="ru-RU" altLang="ru-RU" sz="3600" i="1" dirty="0">
                <a:solidFill>
                  <a:srgbClr val="2708E0"/>
                </a:solidFill>
              </a:rPr>
              <a:t>. </a:t>
            </a:r>
            <a:br>
              <a:rPr lang="ru-RU" altLang="ru-RU" sz="3600" i="1" dirty="0">
                <a:solidFill>
                  <a:srgbClr val="2708E0"/>
                </a:solidFill>
              </a:rPr>
            </a:br>
            <a:r>
              <a:rPr lang="ru-RU" altLang="ru-RU" sz="3600" i="1" dirty="0"/>
              <a:t>Их политические взгляды формировались в рамках единой, всеохватывающей философской науки и поэтому во многом носили общий философско-религиозный характер </a:t>
            </a:r>
            <a:br>
              <a:rPr lang="ru-RU" altLang="ru-RU" sz="3600" i="1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28026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115889"/>
            <a:ext cx="9036050" cy="865187"/>
          </a:xfrm>
        </p:spPr>
        <p:txBody>
          <a:bodyPr anchor="t">
            <a:noAutofit/>
          </a:bodyPr>
          <a:lstStyle/>
          <a:p>
            <a:pPr algn="ctr" eaLnBrk="1" hangingPunct="1"/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ПЛАТОН -</a:t>
            </a:r>
            <a:b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древнегреческий философ (427-347 гг. до н. э.) </a:t>
            </a:r>
            <a:b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Автор сочинений «Государство», «Законы»</a:t>
            </a:r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, «Политик»</a:t>
            </a:r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3251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524001" y="1484313"/>
            <a:ext cx="6119813" cy="4608512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altLang="ru-RU" sz="1600" b="1"/>
              <a:t>ОСНОВНЫЕ ПОЛОЖЕНИЯ ПОЛИТИЧЕСКОГО УЧЕНИЯ:</a:t>
            </a:r>
          </a:p>
          <a:p>
            <a:pPr marL="0" indent="0" algn="just">
              <a:lnSpc>
                <a:spcPct val="80000"/>
              </a:lnSpc>
            </a:pPr>
            <a:r>
              <a:rPr lang="ru-RU" altLang="ru-RU" sz="1600" b="1"/>
              <a:t> </a:t>
            </a:r>
            <a:r>
              <a:rPr lang="ru-RU" altLang="ru-RU" sz="2000" b="1"/>
              <a:t>Важнейшая форма существования общества - государство;</a:t>
            </a:r>
          </a:p>
          <a:p>
            <a:pPr marL="0" indent="0" algn="just">
              <a:lnSpc>
                <a:spcPct val="80000"/>
              </a:lnSpc>
            </a:pPr>
            <a:r>
              <a:rPr lang="ru-RU" altLang="ru-RU" sz="2000" b="1"/>
              <a:t> Государство - это </a:t>
            </a:r>
            <a:r>
              <a:rPr lang="ru-RU" altLang="ru-RU" sz="2000" b="1" i="1">
                <a:solidFill>
                  <a:schemeClr val="accent2"/>
                </a:solidFill>
              </a:rPr>
              <a:t>«творение природы»,</a:t>
            </a:r>
            <a:r>
              <a:rPr lang="ru-RU" altLang="ru-RU" sz="2000" b="1"/>
              <a:t> реализация естественной потребности человека в общении и совместной деятельности;</a:t>
            </a:r>
          </a:p>
          <a:p>
            <a:pPr marL="0" indent="0" algn="just">
              <a:lnSpc>
                <a:spcPct val="80000"/>
              </a:lnSpc>
            </a:pPr>
            <a:r>
              <a:rPr lang="ru-RU" altLang="ru-RU" sz="2000" b="1"/>
              <a:t> </a:t>
            </a:r>
            <a:r>
              <a:rPr lang="ru-RU" altLang="ru-RU" sz="2000" b="1" i="1"/>
              <a:t>государство-полис</a:t>
            </a:r>
            <a:r>
              <a:rPr lang="ru-RU" altLang="ru-RU" sz="2000" b="1"/>
              <a:t> - </a:t>
            </a:r>
            <a:r>
              <a:rPr lang="ru-RU" altLang="ru-RU" sz="2000" b="1" i="1">
                <a:solidFill>
                  <a:schemeClr val="accent2"/>
                </a:solidFill>
              </a:rPr>
              <a:t>высшее воплощение разума</a:t>
            </a:r>
            <a:r>
              <a:rPr lang="ru-RU" altLang="ru-RU" sz="2000" b="1">
                <a:solidFill>
                  <a:schemeClr val="accent2"/>
                </a:solidFill>
              </a:rPr>
              <a:t>, </a:t>
            </a:r>
            <a:r>
              <a:rPr lang="ru-RU" altLang="ru-RU" sz="2000" b="1" i="1">
                <a:solidFill>
                  <a:schemeClr val="accent2"/>
                </a:solidFill>
              </a:rPr>
              <a:t>справедливости и права</a:t>
            </a:r>
            <a:r>
              <a:rPr lang="ru-RU" altLang="ru-RU" sz="2000" b="1"/>
              <a:t>, а его наилучшие формы призваны </a:t>
            </a:r>
            <a:r>
              <a:rPr lang="ru-RU" altLang="ru-RU" sz="2000" b="1">
                <a:solidFill>
                  <a:schemeClr val="accent2"/>
                </a:solidFill>
              </a:rPr>
              <a:t>служить общему благу, защите и счастью свободных граждан;</a:t>
            </a:r>
          </a:p>
          <a:p>
            <a:pPr marL="0" indent="0" algn="just">
              <a:lnSpc>
                <a:spcPct val="80000"/>
              </a:lnSpc>
            </a:pPr>
            <a:r>
              <a:rPr lang="ru-RU" altLang="ru-RU" sz="2000" b="1"/>
              <a:t> государство должно регулировать все сферы жизни граждан.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altLang="ru-RU" sz="2000" b="1"/>
              <a:t>	Платон не разделял понятия государство и общество, необычайно возвеличивая роль государства. </a:t>
            </a:r>
          </a:p>
          <a:p>
            <a:pPr marL="0" indent="0" algn="just">
              <a:lnSpc>
                <a:spcPct val="80000"/>
              </a:lnSpc>
              <a:buNone/>
            </a:pPr>
            <a:endParaRPr lang="ru-RU" altLang="ru-RU" sz="1200" b="1">
              <a:solidFill>
                <a:schemeClr val="bg1"/>
              </a:solidFill>
            </a:endParaRPr>
          </a:p>
        </p:txBody>
      </p:sp>
      <p:pic>
        <p:nvPicPr>
          <p:cNvPr id="53252" name="Picture 2" descr="http://www.flagmagazin.hu/image.php/platon.jpg?width=&amp;height=&amp;image=/userfiles/text/pla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176" y="1341439"/>
            <a:ext cx="26638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5016500" y="5949950"/>
            <a:ext cx="56515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З</a:t>
            </a:r>
            <a:r>
              <a:rPr lang="ru-RU" alt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адачу </a:t>
            </a:r>
            <a:r>
              <a:rPr lang="ru-RU" altLang="ru-RU" sz="2000" b="1">
                <a:solidFill>
                  <a:schemeClr val="bg1"/>
                </a:solidFill>
              </a:rPr>
              <a:t>политического знания он видел в нахождении оптимального устройства государства.</a:t>
            </a:r>
          </a:p>
        </p:txBody>
      </p:sp>
    </p:spTree>
    <p:extLst>
      <p:ext uri="{BB962C8B-B14F-4D97-AF65-F5344CB8AC3E}">
        <p14:creationId xmlns:p14="http://schemas.microsoft.com/office/powerpoint/2010/main" val="117846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2438400" y="482600"/>
            <a:ext cx="8229600" cy="522288"/>
          </a:xfrm>
        </p:spPr>
        <p:txBody>
          <a:bodyPr anchor="t">
            <a:noAutofit/>
          </a:bodyPr>
          <a:lstStyle/>
          <a:p>
            <a:pPr algn="ctr" eaLnBrk="1" hangingPunct="1"/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«ИДЕАЛЬНОЕ ГОСУДАРСТВО» ПЛАТОНА</a:t>
            </a:r>
            <a:b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1524000" y="1412876"/>
            <a:ext cx="9144000" cy="5400675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Monotype Sorts"/>
              <a:buNone/>
            </a:pPr>
            <a:r>
              <a:rPr lang="ru-RU" altLang="ru-RU" sz="3600">
                <a:latin typeface="Monotype Corsiva" panose="03010101010201010101" pitchFamily="66" charset="0"/>
              </a:rPr>
              <a:t>Идеальное государство философ трактует как реализация идеи восхождения души в земной общественно-политической жизни в полисе. </a:t>
            </a:r>
          </a:p>
          <a:p>
            <a:pPr algn="ctr" eaLnBrk="1" hangingPunct="1">
              <a:lnSpc>
                <a:spcPct val="80000"/>
              </a:lnSpc>
              <a:buFont typeface="Monotype Sorts"/>
              <a:buNone/>
            </a:pPr>
            <a:r>
              <a:rPr lang="ru-RU" altLang="ru-RU" sz="3600">
                <a:latin typeface="Monotype Corsiva" panose="03010101010201010101" pitchFamily="66" charset="0"/>
              </a:rPr>
              <a:t>Конструируя такое государство, он исходит из того соответствия, которое, по его представлениям, существует между КОСМОСОМ В ЦЕЛОМ - ГОСУДАРСТВОМ – </a:t>
            </a:r>
          </a:p>
          <a:p>
            <a:pPr algn="ctr" eaLnBrk="1" hangingPunct="1">
              <a:lnSpc>
                <a:spcPct val="80000"/>
              </a:lnSpc>
              <a:buFont typeface="Monotype Sorts"/>
              <a:buNone/>
            </a:pPr>
            <a:r>
              <a:rPr lang="ru-RU" altLang="ru-RU" sz="3600">
                <a:latin typeface="Monotype Corsiva" panose="03010101010201010101" pitchFamily="66" charset="0"/>
              </a:rPr>
              <a:t>ОТДЕЛЬНОЙ ЧЕЛОВЕЧЕСКОЙ ДУШОЙ.</a:t>
            </a:r>
          </a:p>
          <a:p>
            <a:pPr eaLnBrk="1" hangingPunct="1">
              <a:lnSpc>
                <a:spcPct val="90000"/>
              </a:lnSpc>
            </a:pPr>
            <a:endParaRPr lang="ru-RU" sz="3600">
              <a:latin typeface="Monotype Corsiva" panose="03010101010201010101" pitchFamily="66" charset="0"/>
            </a:endParaRPr>
          </a:p>
        </p:txBody>
      </p:sp>
      <p:sp>
        <p:nvSpPr>
          <p:cNvPr id="60420" name="Oval 4"/>
          <p:cNvSpPr>
            <a:spLocks noChangeArrowheads="1"/>
          </p:cNvSpPr>
          <p:nvPr/>
        </p:nvSpPr>
        <p:spPr bwMode="auto">
          <a:xfrm>
            <a:off x="9409114" y="6092825"/>
            <a:ext cx="93503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01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9288" y="188913"/>
            <a:ext cx="8748712" cy="1001712"/>
          </a:xfrm>
        </p:spPr>
        <p:txBody>
          <a:bodyPr anchor="t">
            <a:noAutofit/>
          </a:bodyPr>
          <a:lstStyle/>
          <a:p>
            <a:pPr algn="ctr" eaLnBrk="1" hangingPunct="1"/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ПЛАТОН ВЫДЕЛЯЕТ </a:t>
            </a:r>
            <a:b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5 ФОРМ ГОСУДАРСТВЕННОГО УСТРОЙСТВА:</a:t>
            </a:r>
            <a:r>
              <a:rPr lang="ru-RU" alt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3" name="Объект 5"/>
          <p:cNvSpPr>
            <a:spLocks noGrp="1"/>
          </p:cNvSpPr>
          <p:nvPr>
            <p:ph idx="4294967295"/>
          </p:nvPr>
        </p:nvSpPr>
        <p:spPr>
          <a:xfrm>
            <a:off x="1524000" y="1412876"/>
            <a:ext cx="8713788" cy="5040313"/>
          </a:xfrm>
        </p:spPr>
        <p:txBody>
          <a:bodyPr/>
          <a:lstStyle/>
          <a:p>
            <a:pPr marL="533400" indent="-533400" algn="just">
              <a:buFont typeface="Wingdings" panose="05000000000000000000" pitchFamily="2" charset="2"/>
              <a:buAutoNum type="arabicPeriod"/>
            </a:pPr>
            <a:r>
              <a:rPr lang="ru-RU" altLang="ru-RU" sz="3200" b="1" i="1">
                <a:latin typeface="Monotype Corsiva" panose="03010101010201010101" pitchFamily="66" charset="0"/>
              </a:rPr>
              <a:t>Идеальная форма государства:</a:t>
            </a:r>
          </a:p>
          <a:p>
            <a:pPr marL="533400" indent="-533400" algn="just"/>
            <a:r>
              <a:rPr lang="ru-RU" altLang="ru-RU" sz="3200" b="1" i="1">
                <a:latin typeface="Monotype Corsiva" panose="03010101010201010101" pitchFamily="66" charset="0"/>
              </a:rPr>
              <a:t>аристократия (власть лучших, правление философов-мудрецов).</a:t>
            </a:r>
          </a:p>
          <a:p>
            <a:pPr marL="533400" indent="-533400" algn="just">
              <a:buNone/>
            </a:pPr>
            <a:r>
              <a:rPr lang="ru-RU" altLang="ru-RU" sz="3200" b="1" i="1">
                <a:latin typeface="Monotype Corsiva" panose="03010101010201010101" pitchFamily="66" charset="0"/>
              </a:rPr>
              <a:t>2. Несовершенные формы государства:</a:t>
            </a:r>
          </a:p>
          <a:p>
            <a:pPr marL="533400" indent="-533400" algn="just"/>
            <a:r>
              <a:rPr lang="ru-RU" altLang="ru-RU" sz="3200" b="1" i="1">
                <a:latin typeface="Monotype Corsiva" panose="03010101010201010101" pitchFamily="66" charset="0"/>
              </a:rPr>
              <a:t>тимократия (власть честолюбцев);</a:t>
            </a:r>
          </a:p>
          <a:p>
            <a:pPr marL="533400" indent="-533400" algn="just"/>
            <a:r>
              <a:rPr lang="ru-RU" altLang="ru-RU" sz="3200" b="1">
                <a:latin typeface="Monotype Corsiva" panose="03010101010201010101" pitchFamily="66" charset="0"/>
              </a:rPr>
              <a:t>олигархия (господство немногих богачей);</a:t>
            </a:r>
          </a:p>
          <a:p>
            <a:pPr marL="533400" indent="-533400" algn="just"/>
            <a:r>
              <a:rPr lang="ru-RU" altLang="ru-RU" sz="3200" b="1">
                <a:latin typeface="Monotype Corsiva" panose="03010101010201010101" pitchFamily="66" charset="0"/>
              </a:rPr>
              <a:t>демократия (власть большинства);</a:t>
            </a:r>
          </a:p>
          <a:p>
            <a:pPr marL="533400" indent="-533400" algn="just"/>
            <a:r>
              <a:rPr lang="ru-RU" altLang="ru-RU" sz="3200" b="1" i="1">
                <a:latin typeface="Monotype Corsiva" panose="03010101010201010101" pitchFamily="66" charset="0"/>
              </a:rPr>
              <a:t>тирания (наихудшая форма).</a:t>
            </a:r>
            <a:endParaRPr lang="ru-RU" sz="3200" b="1"/>
          </a:p>
        </p:txBody>
      </p:sp>
    </p:spTree>
    <p:extLst>
      <p:ext uri="{BB962C8B-B14F-4D97-AF65-F5344CB8AC3E}">
        <p14:creationId xmlns:p14="http://schemas.microsoft.com/office/powerpoint/2010/main" val="287348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57426" y="908051"/>
            <a:ext cx="8410575" cy="56356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400">
                <a:solidFill>
                  <a:srgbClr val="2708E0"/>
                </a:solidFill>
              </a:rPr>
              <a:t>ИДЕАЛЬНОЕ ОБЩЕСТВО СОСТОИТ </a:t>
            </a:r>
            <a:br>
              <a:rPr lang="ru-RU" altLang="ru-RU" sz="2400">
                <a:solidFill>
                  <a:srgbClr val="2708E0"/>
                </a:solidFill>
              </a:rPr>
            </a:br>
            <a:r>
              <a:rPr lang="ru-RU" altLang="ru-RU" sz="2400">
                <a:solidFill>
                  <a:srgbClr val="2708E0"/>
                </a:solidFill>
              </a:rPr>
              <a:t>ИЗ 3-Х СОСЛОВИЙ:</a:t>
            </a:r>
            <a:r>
              <a:rPr lang="ru-RU" altLang="ru-RU" sz="2000">
                <a:solidFill>
                  <a:srgbClr val="2708E0"/>
                </a:solidFill>
              </a:rPr>
              <a:t/>
            </a:r>
            <a:br>
              <a:rPr lang="ru-RU" altLang="ru-RU" sz="2000">
                <a:solidFill>
                  <a:srgbClr val="2708E0"/>
                </a:solidFill>
              </a:rPr>
            </a:br>
            <a:endParaRPr lang="ru-RU" sz="2000">
              <a:solidFill>
                <a:srgbClr val="2708E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557338"/>
            <a:ext cx="8305800" cy="4462462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3200" b="1">
                <a:latin typeface="Monotype Corsiva" panose="03010101010201010101" pitchFamily="66" charset="0"/>
              </a:rPr>
              <a:t>1. Правители-философы, которые справедливо управляют обществом.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3200" b="1">
                <a:latin typeface="Monotype Corsiva" panose="03010101010201010101" pitchFamily="66" charset="0"/>
              </a:rPr>
              <a:t>2. Чиновники и воины-стражники защищают общество.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3200" b="1">
                <a:latin typeface="Monotype Corsiva" panose="03010101010201010101" pitchFamily="66" charset="0"/>
              </a:rPr>
              <a:t>3. Ремесленники и земледельцы создают материальные средства.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3200" b="1">
                <a:latin typeface="Monotype Corsiva" panose="03010101010201010101" pitchFamily="66" charset="0"/>
              </a:rPr>
              <a:t>Философы, чиновники и воины не имеют права на собственность и семью.</a:t>
            </a:r>
            <a:endParaRPr lang="ru-RU" altLang="ru-RU" sz="3200" b="1"/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1600" b="1"/>
              <a:t>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250850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35188" y="115889"/>
            <a:ext cx="8532812" cy="1584325"/>
          </a:xfrm>
        </p:spPr>
        <p:txBody>
          <a:bodyPr anchor="t">
            <a:noAutofit/>
          </a:bodyPr>
          <a:lstStyle/>
          <a:p>
            <a:pPr algn="ctr" eaLnBrk="1" hangingPunct="1"/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АРИСТОТЕЛЬ – </a:t>
            </a:r>
            <a:b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древнегреческий философ, основатель Ликея, учитель Александра Великого (384—322 до н. э.)</a:t>
            </a:r>
            <a:br>
              <a:rPr lang="ru-RU" alt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Основные труды: «Политика», Афинская полития»</a:t>
            </a:r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120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12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120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12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120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12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8371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524000" y="1557338"/>
            <a:ext cx="5905500" cy="5111750"/>
          </a:xfrm>
        </p:spPr>
        <p:txBody>
          <a:bodyPr/>
          <a:lstStyle/>
          <a:p>
            <a:pPr marL="304800" indent="-304800" algn="ctr">
              <a:lnSpc>
                <a:spcPct val="80000"/>
              </a:lnSpc>
              <a:buNone/>
            </a:pPr>
            <a:r>
              <a:rPr lang="ru-RU" altLang="ru-RU" sz="1600" b="1"/>
              <a:t>ОСНОВНЫЕ ПОЛОЖЕНИЯ ПОЛИТИЧЕСКОГО УЧЕНИЯ:</a:t>
            </a:r>
          </a:p>
          <a:p>
            <a:pPr marL="304800" indent="-304800" algn="just">
              <a:lnSpc>
                <a:spcPct val="125000"/>
              </a:lnSpc>
              <a:buFont typeface="Wingdings" panose="05000000000000000000" pitchFamily="2" charset="2"/>
              <a:buAutoNum type="arabicPeriod"/>
            </a:pPr>
            <a:r>
              <a:rPr lang="ru-RU" altLang="ru-RU" sz="1800" b="1"/>
              <a:t>Политика как наука тесно связана с </a:t>
            </a:r>
            <a:r>
              <a:rPr lang="ru-RU" altLang="ru-RU" sz="1800" b="1" i="1"/>
              <a:t>этикой </a:t>
            </a:r>
            <a:r>
              <a:rPr lang="ru-RU" altLang="ru-RU" sz="1800" b="1"/>
              <a:t>(нравами) и </a:t>
            </a:r>
            <a:r>
              <a:rPr lang="ru-RU" altLang="ru-RU" sz="1800" b="1" i="1"/>
              <a:t>развитыми представлениями о нравственности</a:t>
            </a:r>
            <a:r>
              <a:rPr lang="ru-RU" altLang="ru-RU" sz="1800" b="1"/>
              <a:t> (добродетелях). Этика предстает как введение, начало политики.</a:t>
            </a:r>
          </a:p>
          <a:p>
            <a:pPr marL="304800" indent="-304800" algn="just">
              <a:lnSpc>
                <a:spcPct val="125000"/>
              </a:lnSpc>
              <a:buFont typeface="Wingdings" panose="05000000000000000000" pitchFamily="2" charset="2"/>
              <a:buAutoNum type="arabicPeriod"/>
            </a:pPr>
            <a:r>
              <a:rPr lang="ru-RU" altLang="ru-RU" sz="1800" b="1"/>
              <a:t> </a:t>
            </a:r>
            <a:r>
              <a:rPr lang="ru-RU" altLang="ru-RU" sz="1800" b="1" i="1">
                <a:solidFill>
                  <a:srgbClr val="D10955"/>
                </a:solidFill>
              </a:rPr>
              <a:t>Объект</a:t>
            </a:r>
            <a:r>
              <a:rPr lang="ru-RU" altLang="ru-RU" sz="1800" b="1"/>
              <a:t> политической науки - прекрасное и справедливое. </a:t>
            </a:r>
          </a:p>
          <a:p>
            <a:pPr marL="304800" indent="-304800" algn="just">
              <a:lnSpc>
                <a:spcPct val="115000"/>
              </a:lnSpc>
              <a:buNone/>
            </a:pPr>
            <a:r>
              <a:rPr lang="ru-RU" altLang="ru-RU" sz="1800" b="1"/>
              <a:t>3. Основной вывод этических исследований в политике: политическая справедливость возможна лишь между свободными и равными людьми, принадлежащими к одному обществу, и имеет целью их самоудовлетворенность </a:t>
            </a:r>
            <a:r>
              <a:rPr lang="ru-RU" altLang="ru-RU" sz="1800" b="1">
                <a:solidFill>
                  <a:srgbClr val="0883CE"/>
                </a:solidFill>
              </a:rPr>
              <a:t>- </a:t>
            </a:r>
            <a:r>
              <a:rPr lang="ru-RU" altLang="ru-RU" sz="1800" b="1" i="1">
                <a:solidFill>
                  <a:srgbClr val="0883CE"/>
                </a:solidFill>
              </a:rPr>
              <a:t>АВТАРКИЮ.</a:t>
            </a:r>
          </a:p>
          <a:p>
            <a:pPr marL="304800" indent="-304800" algn="just">
              <a:lnSpc>
                <a:spcPct val="115000"/>
              </a:lnSpc>
              <a:buNone/>
            </a:pPr>
            <a:endParaRPr lang="ru-RU" altLang="ru-RU" sz="1800" b="1" i="1"/>
          </a:p>
          <a:p>
            <a:pPr marL="304800" indent="-304800" algn="ctr">
              <a:lnSpc>
                <a:spcPct val="80000"/>
              </a:lnSpc>
              <a:buNone/>
            </a:pPr>
            <a:endParaRPr lang="ru-RU" altLang="ru-RU" sz="1800" b="1"/>
          </a:p>
        </p:txBody>
      </p:sp>
      <p:pic>
        <p:nvPicPr>
          <p:cNvPr id="58372" name="Picture 2" descr="TheOnlineG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1916113"/>
            <a:ext cx="3098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65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Текст 5"/>
          <p:cNvSpPr>
            <a:spLocks noGrp="1"/>
          </p:cNvSpPr>
          <p:nvPr>
            <p:ph type="body" idx="4294967295"/>
          </p:nvPr>
        </p:nvSpPr>
        <p:spPr>
          <a:xfrm>
            <a:off x="1524000" y="2060575"/>
            <a:ext cx="4040188" cy="6096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altLang="ru-RU" sz="2000" b="1">
                <a:cs typeface="Times New Roman" panose="02020603050405020304" pitchFamily="18" charset="0"/>
              </a:rPr>
              <a:t> </a:t>
            </a:r>
            <a:r>
              <a:rPr kumimoji="1" lang="ru-RU" altLang="ru-RU" sz="2400" b="1">
                <a:solidFill>
                  <a:schemeClr val="accent1"/>
                </a:solidFill>
              </a:rPr>
              <a:t>ПРАВИЛЬНЫЕ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kumimoji="1" lang="ru-RU" altLang="ru-RU" sz="2400" b="1">
                <a:solidFill>
                  <a:schemeClr val="accent1"/>
                </a:solidFill>
              </a:rPr>
              <a:t>ГОСУДАРСТВА</a:t>
            </a:r>
          </a:p>
          <a:p>
            <a:pPr marL="0" indent="0" algn="ctr">
              <a:lnSpc>
                <a:spcPct val="80000"/>
              </a:lnSpc>
              <a:buNone/>
            </a:pPr>
            <a:endParaRPr lang="ru-RU" sz="2400"/>
          </a:p>
        </p:txBody>
      </p:sp>
      <p:sp>
        <p:nvSpPr>
          <p:cNvPr id="62467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6626226" y="1989138"/>
            <a:ext cx="4041775" cy="6096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kumimoji="1" lang="ru-RU" altLang="ru-RU" sz="2400" b="1">
                <a:solidFill>
                  <a:srgbClr val="3F8297"/>
                </a:solidFill>
              </a:rPr>
              <a:t>НЕПРАВИЛЬНЫЕ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kumimoji="1" lang="ru-RU" altLang="ru-RU" sz="2400" b="1">
                <a:solidFill>
                  <a:srgbClr val="3F8297"/>
                </a:solidFill>
              </a:rPr>
              <a:t>ГОСУДАРСТВА</a:t>
            </a:r>
            <a:endParaRPr kumimoji="1" lang="ru-RU" altLang="ru-RU" sz="2400" b="1">
              <a:solidFill>
                <a:schemeClr val="accent1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ru-RU" sz="2400"/>
          </a:p>
        </p:txBody>
      </p:sp>
      <p:sp>
        <p:nvSpPr>
          <p:cNvPr id="8" name="Объект 7"/>
          <p:cNvSpPr>
            <a:spLocks noGrp="1"/>
          </p:cNvSpPr>
          <p:nvPr>
            <p:ph sz="quarter" idx="4294967295"/>
          </p:nvPr>
        </p:nvSpPr>
        <p:spPr>
          <a:xfrm>
            <a:off x="1524000" y="2997200"/>
            <a:ext cx="4040188" cy="21605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ru-RU" altLang="ru-RU" sz="4000"/>
              <a:t>Правители имеют в виду общую пользу</a:t>
            </a:r>
          </a:p>
          <a:p>
            <a:pPr marL="0" indent="0"/>
            <a:endParaRPr lang="ru-RU" smtClean="0"/>
          </a:p>
        </p:txBody>
      </p:sp>
      <p:sp>
        <p:nvSpPr>
          <p:cNvPr id="9" name="Объект 8"/>
          <p:cNvSpPr>
            <a:spLocks noGrp="1"/>
          </p:cNvSpPr>
          <p:nvPr>
            <p:ph sz="quarter" idx="4294967295"/>
          </p:nvPr>
        </p:nvSpPr>
        <p:spPr>
          <a:xfrm>
            <a:off x="6626226" y="3068639"/>
            <a:ext cx="4041775" cy="204152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altLang="ru-RU" sz="4000"/>
              <a:t>Правители видят только </a:t>
            </a:r>
          </a:p>
          <a:p>
            <a:pPr marL="0" indent="0" algn="ctr">
              <a:buNone/>
            </a:pPr>
            <a:r>
              <a:rPr lang="ru-RU" altLang="ru-RU" sz="4000"/>
              <a:t>своё личное благо</a:t>
            </a:r>
          </a:p>
          <a:p>
            <a:pPr marL="0" indent="0"/>
            <a:endParaRPr lang="ru-RU" smtClean="0"/>
          </a:p>
        </p:txBody>
      </p:sp>
      <p:sp>
        <p:nvSpPr>
          <p:cNvPr id="13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524000" y="692151"/>
            <a:ext cx="8229600" cy="792163"/>
          </a:xfrm>
        </p:spPr>
        <p:txBody>
          <a:bodyPr anchor="t">
            <a:noAutofit/>
          </a:bodyPr>
          <a:lstStyle/>
          <a:p>
            <a:pPr algn="ctr" eaLnBrk="1" hangingPunct="1"/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АРИСТОТЕЛЬ РАЗЛИЧАЛ ПРАВИЛЬНЫЕ И НЕПРАВИЛЬНЫЕ ФОРМЫ ГОСУДАРСТВА</a:t>
            </a:r>
            <a:endParaRPr lang="ru-RU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749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2076450" y="908051"/>
            <a:ext cx="8591550" cy="720725"/>
          </a:xfrm>
        </p:spPr>
        <p:txBody>
          <a:bodyPr anchor="t">
            <a:noAutofit/>
          </a:bodyPr>
          <a:lstStyle/>
          <a:p>
            <a:pPr algn="ctr" eaLnBrk="1" hangingPunct="1"/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АРИСТОТЕЛЬ О ФОРМАХ ГОСУДАРСТВЕННОГО УСТРОЙСТВА</a:t>
            </a:r>
            <a:b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3491" name="Текст 8"/>
          <p:cNvSpPr>
            <a:spLocks noGrp="1"/>
          </p:cNvSpPr>
          <p:nvPr>
            <p:ph type="body" sz="half" idx="4294967295"/>
          </p:nvPr>
        </p:nvSpPr>
        <p:spPr>
          <a:xfrm>
            <a:off x="1524001" y="1484314"/>
            <a:ext cx="6696075" cy="752475"/>
          </a:xfrm>
        </p:spPr>
        <p:txBody>
          <a:bodyPr/>
          <a:lstStyle/>
          <a:p>
            <a:pPr marL="0" indent="0" algn="ctr">
              <a:lnSpc>
                <a:spcPct val="125000"/>
              </a:lnSpc>
              <a:buNone/>
            </a:pPr>
            <a:r>
              <a:rPr lang="ru-RU" altLang="ru-RU" sz="3200" b="1">
                <a:solidFill>
                  <a:schemeClr val="accent2"/>
                </a:solidFill>
              </a:rPr>
              <a:t>Три правильные формы</a:t>
            </a:r>
            <a:r>
              <a:rPr lang="ru-RU" altLang="ru-RU" sz="3200" b="1"/>
              <a:t>  </a:t>
            </a:r>
          </a:p>
          <a:p>
            <a:pPr marL="0" indent="0" algn="ctr">
              <a:lnSpc>
                <a:spcPct val="125000"/>
              </a:lnSpc>
              <a:buNone/>
            </a:pPr>
            <a:endParaRPr lang="ru-RU" sz="1800"/>
          </a:p>
        </p:txBody>
      </p:sp>
      <p:sp>
        <p:nvSpPr>
          <p:cNvPr id="63492" name="Текст 8"/>
          <p:cNvSpPr txBox="1">
            <a:spLocks/>
          </p:cNvSpPr>
          <p:nvPr/>
        </p:nvSpPr>
        <p:spPr bwMode="auto">
          <a:xfrm>
            <a:off x="1703389" y="2781300"/>
            <a:ext cx="2879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400" b="1">
                <a:latin typeface="Century Gothic" panose="020B0502020202020204" pitchFamily="34" charset="0"/>
                <a:cs typeface="Times New Roman" panose="02020603050405020304" pitchFamily="18" charset="0"/>
              </a:rPr>
              <a:t>Монархия</a:t>
            </a:r>
            <a:endParaRPr lang="ru-RU" sz="2400" b="1">
              <a:latin typeface="Century Gothic" panose="020B0502020202020204" pitchFamily="34" charset="0"/>
            </a:endParaRPr>
          </a:p>
        </p:txBody>
      </p:sp>
      <p:sp>
        <p:nvSpPr>
          <p:cNvPr id="63493" name="Текст 8"/>
          <p:cNvSpPr txBox="1">
            <a:spLocks/>
          </p:cNvSpPr>
          <p:nvPr/>
        </p:nvSpPr>
        <p:spPr bwMode="auto">
          <a:xfrm>
            <a:off x="7680326" y="2781300"/>
            <a:ext cx="2879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400" b="1">
                <a:latin typeface="Century Gothic" panose="020B0502020202020204" pitchFamily="34" charset="0"/>
                <a:cs typeface="Times New Roman" panose="02020603050405020304" pitchFamily="18" charset="0"/>
              </a:rPr>
              <a:t>Полития</a:t>
            </a:r>
          </a:p>
          <a:p>
            <a:pPr algn="ctr" eaLnBrk="1" hangingPunct="1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2400" b="1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494" name="Текст 8"/>
          <p:cNvSpPr txBox="1">
            <a:spLocks/>
          </p:cNvSpPr>
          <p:nvPr/>
        </p:nvSpPr>
        <p:spPr bwMode="auto">
          <a:xfrm>
            <a:off x="4656139" y="2781300"/>
            <a:ext cx="2879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400" b="1">
                <a:latin typeface="Century Gothic" panose="020B0502020202020204" pitchFamily="34" charset="0"/>
                <a:cs typeface="Times New Roman" panose="02020603050405020304" pitchFamily="18" charset="0"/>
              </a:rPr>
              <a:t>Аристократия</a:t>
            </a:r>
          </a:p>
          <a:p>
            <a:pPr algn="ctr" eaLnBrk="1" hangingPunct="1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600" b="1">
              <a:latin typeface="Century Gothic" panose="020B0502020202020204" pitchFamily="34" charset="0"/>
            </a:endParaRPr>
          </a:p>
        </p:txBody>
      </p:sp>
      <p:sp>
        <p:nvSpPr>
          <p:cNvPr id="63495" name="Текст 8"/>
          <p:cNvSpPr txBox="1">
            <a:spLocks/>
          </p:cNvSpPr>
          <p:nvPr/>
        </p:nvSpPr>
        <p:spPr bwMode="auto">
          <a:xfrm>
            <a:off x="2495550" y="3933825"/>
            <a:ext cx="72723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800" b="1">
                <a:solidFill>
                  <a:srgbClr val="2708E0"/>
                </a:solidFill>
                <a:latin typeface="Century Gothic" panose="020B0502020202020204" pitchFamily="34" charset="0"/>
              </a:rPr>
              <a:t>Отклонения от правильных форм</a:t>
            </a:r>
            <a:endParaRPr lang="ru-RU" sz="2800" b="1">
              <a:solidFill>
                <a:srgbClr val="2708E0"/>
              </a:solidFill>
              <a:latin typeface="Century Gothic" panose="020B0502020202020204" pitchFamily="34" charset="0"/>
            </a:endParaRPr>
          </a:p>
        </p:txBody>
      </p:sp>
      <p:sp>
        <p:nvSpPr>
          <p:cNvPr id="63496" name="Текст 8"/>
          <p:cNvSpPr txBox="1">
            <a:spLocks/>
          </p:cNvSpPr>
          <p:nvPr/>
        </p:nvSpPr>
        <p:spPr bwMode="auto">
          <a:xfrm>
            <a:off x="1714501" y="5084764"/>
            <a:ext cx="28813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400" b="1">
                <a:latin typeface="Century Gothic" panose="020B0502020202020204" pitchFamily="34" charset="0"/>
                <a:cs typeface="Times New Roman" panose="02020603050405020304" pitchFamily="18" charset="0"/>
              </a:rPr>
              <a:t>Тирания</a:t>
            </a:r>
          </a:p>
          <a:p>
            <a:pPr algn="ctr" eaLnBrk="1" hangingPunct="1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63497" name="Текст 8"/>
          <p:cNvSpPr txBox="1">
            <a:spLocks/>
          </p:cNvSpPr>
          <p:nvPr/>
        </p:nvSpPr>
        <p:spPr bwMode="auto">
          <a:xfrm>
            <a:off x="7691439" y="5084764"/>
            <a:ext cx="2879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400" b="1">
                <a:latin typeface="Century Gothic" panose="020B0502020202020204" pitchFamily="34" charset="0"/>
                <a:cs typeface="Times New Roman" panose="02020603050405020304" pitchFamily="18" charset="0"/>
              </a:rPr>
              <a:t>Демократия</a:t>
            </a:r>
          </a:p>
          <a:p>
            <a:pPr algn="ctr" eaLnBrk="1" hangingPunct="1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2400">
              <a:latin typeface="Century Gothic" panose="020B0502020202020204" pitchFamily="34" charset="0"/>
            </a:endParaRPr>
          </a:p>
        </p:txBody>
      </p:sp>
      <p:sp>
        <p:nvSpPr>
          <p:cNvPr id="63498" name="Текст 8"/>
          <p:cNvSpPr txBox="1">
            <a:spLocks/>
          </p:cNvSpPr>
          <p:nvPr/>
        </p:nvSpPr>
        <p:spPr bwMode="auto">
          <a:xfrm>
            <a:off x="4667251" y="5084764"/>
            <a:ext cx="2879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400" b="1">
                <a:latin typeface="Century Gothic" panose="020B0502020202020204" pitchFamily="34" charset="0"/>
                <a:cs typeface="Times New Roman" panose="02020603050405020304" pitchFamily="18" charset="0"/>
              </a:rPr>
              <a:t>Олигархия</a:t>
            </a:r>
          </a:p>
          <a:p>
            <a:pPr algn="ctr" eaLnBrk="1" hangingPunct="1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altLang="ru-RU" sz="2400" b="1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6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08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5627" y="2204864"/>
            <a:ext cx="883298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67" b="1" dirty="0" smtClean="0"/>
              <a:t>Политология</a:t>
            </a:r>
            <a:endParaRPr lang="ru-RU" sz="4267" b="1" dirty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825" y="2953852"/>
            <a:ext cx="11322343" cy="19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ru-RU" sz="4267" b="1" dirty="0" smtClean="0"/>
              <a:t>Лекция </a:t>
            </a:r>
            <a:r>
              <a:rPr lang="en-US" sz="4267" b="1" dirty="0" smtClean="0"/>
              <a:t>2</a:t>
            </a:r>
            <a:r>
              <a:rPr lang="ru-RU" sz="4000" b="1" dirty="0">
                <a:solidFill>
                  <a:srgbClr val="2708E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 </a:t>
            </a:r>
            <a:r>
              <a:rPr lang="ru-RU" sz="3200" b="1" dirty="0">
                <a:latin typeface="Arial" panose="020B0604020202020204" pitchFamily="34" charset="0"/>
                <a:ea typeface="BatangChe" panose="02030609000101010101" pitchFamily="49" charset="-127"/>
                <a:cs typeface="Arial" panose="020B0604020202020204" pitchFamily="34" charset="0"/>
              </a:rPr>
              <a:t>ИСТОРИЯ </a:t>
            </a:r>
            <a:r>
              <a:rPr lang="ru-RU" sz="3200" b="1" dirty="0" smtClean="0">
                <a:latin typeface="Arial" panose="020B0604020202020204" pitchFamily="34" charset="0"/>
                <a:ea typeface="BatangChe" panose="02030609000101010101" pitchFamily="49" charset="-127"/>
                <a:cs typeface="Arial" panose="020B0604020202020204" pitchFamily="34" charset="0"/>
              </a:rPr>
              <a:t>МИРОВОЙ ПОЛИТИЧЕСКОЙ МЫСЛИ</a:t>
            </a:r>
            <a:r>
              <a:rPr lang="en-US" sz="3200" b="1" dirty="0" smtClean="0">
                <a:latin typeface="Arial" panose="020B0604020202020204" pitchFamily="34" charset="0"/>
                <a:ea typeface="BatangChe" panose="02030609000101010101" pitchFamily="49" charset="-127"/>
                <a:cs typeface="Arial" panose="020B0604020202020204" pitchFamily="34" charset="0"/>
              </a:rPr>
              <a:t> I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dirty="0"/>
              <a:t>Античность и классика; Средневековье</a:t>
            </a:r>
            <a:r>
              <a:rPr lang="ru-RU" sz="4400" dirty="0" smtClean="0"/>
              <a:t>.</a:t>
            </a:r>
            <a:endParaRPr lang="ru-RU" sz="4267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3" y="523578"/>
            <a:ext cx="1619476" cy="146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9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524000" y="1052514"/>
            <a:ext cx="9144000" cy="554513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buNone/>
            </a:pPr>
            <a:r>
              <a:rPr lang="ru-RU" altLang="ru-RU" sz="3200"/>
              <a:t>Наиболее правильную форму государства Аристотель называет </a:t>
            </a:r>
            <a:r>
              <a:rPr lang="ru-RU" altLang="ru-RU" b="1" smtClean="0"/>
              <a:t>ПОЛИТИЕЙ</a:t>
            </a:r>
            <a:r>
              <a:rPr lang="ru-RU" altLang="ru-RU" sz="3200"/>
              <a:t>, где правит большинство в интересах общей пользы. </a:t>
            </a:r>
          </a:p>
          <a:p>
            <a:pPr marL="0" indent="0" algn="ctr">
              <a:lnSpc>
                <a:spcPct val="115000"/>
              </a:lnSpc>
              <a:buNone/>
            </a:pPr>
            <a:r>
              <a:rPr lang="ru-RU" altLang="ru-RU" b="1" smtClean="0">
                <a:solidFill>
                  <a:srgbClr val="0070C0"/>
                </a:solidFill>
              </a:rPr>
              <a:t>ПОЛИТИЯ</a:t>
            </a:r>
            <a:r>
              <a:rPr lang="ru-RU" altLang="ru-RU" b="1" smtClean="0"/>
              <a:t> — </a:t>
            </a:r>
          </a:p>
          <a:p>
            <a:pPr marL="0" indent="0" algn="ctr">
              <a:lnSpc>
                <a:spcPct val="115000"/>
              </a:lnSpc>
              <a:buNone/>
            </a:pPr>
            <a:r>
              <a:rPr lang="ru-RU" altLang="ru-RU" b="1" smtClean="0">
                <a:solidFill>
                  <a:srgbClr val="0070C0"/>
                </a:solidFill>
              </a:rPr>
              <a:t>«</a:t>
            </a:r>
            <a:r>
              <a:rPr lang="ru-RU" altLang="ru-RU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средняя</a:t>
            </a:r>
            <a:r>
              <a:rPr lang="ru-RU" altLang="ru-RU" b="1" smtClean="0">
                <a:solidFill>
                  <a:srgbClr val="0070C0"/>
                </a:solidFill>
              </a:rPr>
              <a:t>»</a:t>
            </a:r>
            <a:r>
              <a:rPr lang="ru-RU" altLang="ru-RU" b="1" smtClean="0"/>
              <a:t> форма государства и </a:t>
            </a:r>
            <a:r>
              <a:rPr lang="ru-RU" altLang="ru-RU" b="1" smtClean="0">
                <a:solidFill>
                  <a:srgbClr val="0070C0"/>
                </a:solidFill>
              </a:rPr>
              <a:t>«</a:t>
            </a:r>
            <a:r>
              <a:rPr lang="ru-RU" altLang="ru-RU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средний</a:t>
            </a:r>
            <a:r>
              <a:rPr lang="ru-RU" altLang="ru-RU" b="1" smtClean="0">
                <a:solidFill>
                  <a:srgbClr val="0070C0"/>
                </a:solidFill>
              </a:rPr>
              <a:t>» </a:t>
            </a:r>
            <a:r>
              <a:rPr lang="ru-RU" altLang="ru-RU" b="1" smtClean="0"/>
              <a:t>элемент в ней доминирует во всем: в нравах — умеренность, в имуществе — средний достаток, во властвовании — средний класс.</a:t>
            </a:r>
          </a:p>
          <a:p>
            <a:pPr marL="0" indent="0" algn="ctr">
              <a:lnSpc>
                <a:spcPct val="115000"/>
              </a:lnSpc>
              <a:buNone/>
            </a:pPr>
            <a:endParaRPr lang="ru-RU" b="1" smtClean="0"/>
          </a:p>
        </p:txBody>
      </p:sp>
    </p:spTree>
    <p:extLst>
      <p:ext uri="{BB962C8B-B14F-4D97-AF65-F5344CB8AC3E}">
        <p14:creationId xmlns:p14="http://schemas.microsoft.com/office/powerpoint/2010/main" val="201767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457201"/>
            <a:ext cx="8229600" cy="563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/>
              <a:t>ЦИЦЕРОН (106-43 ГГ. ДО Н.Э.) – </a:t>
            </a:r>
            <a:br>
              <a:rPr lang="ru-RU" sz="2400"/>
            </a:br>
            <a:r>
              <a:rPr lang="ru-RU" sz="2000"/>
              <a:t>РИМСКИЙ ОРАТОР, ГОСУДАРСТВЕННЫЙ ДЕЯТЕЛЬ, ПИСАТЕЛЬ. АВТОР РАБОТ «О ГОСУДАРСТВЕ» И «О ЗАКОНАХ»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4511676" y="1295400"/>
            <a:ext cx="6156325" cy="47244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600" b="1"/>
              <a:t>ОСНОВНЫЕ ПОЛОЖЕНИЯ ПОЛИТИЧЕСКОГО УЧЕНИЯ:</a:t>
            </a:r>
            <a:endParaRPr lang="ru-RU" sz="1600" b="1"/>
          </a:p>
          <a:p>
            <a:pPr algn="just">
              <a:lnSpc>
                <a:spcPct val="80000"/>
              </a:lnSpc>
            </a:pPr>
            <a:r>
              <a:rPr lang="ru-RU" sz="1600"/>
              <a:t>сформулировал механизмы усовершенствования римского государства;</a:t>
            </a:r>
          </a:p>
          <a:p>
            <a:pPr algn="just">
              <a:lnSpc>
                <a:spcPct val="80000"/>
              </a:lnSpc>
            </a:pPr>
            <a:r>
              <a:rPr lang="ru-RU" sz="1600"/>
              <a:t>государство - «соединение многих людей, связанных согласием в вопросах права и общностью интересов»;</a:t>
            </a:r>
          </a:p>
          <a:p>
            <a:pPr algn="just">
              <a:lnSpc>
                <a:spcPct val="80000"/>
              </a:lnSpc>
            </a:pPr>
            <a:r>
              <a:rPr lang="ru-RU" sz="1600"/>
              <a:t>основа согласия - присущие человеческой природе качества - ум и справедливость, которые составляют естественное право, высший истинный закон;</a:t>
            </a:r>
          </a:p>
          <a:p>
            <a:pPr algn="just">
              <a:lnSpc>
                <a:spcPct val="80000"/>
              </a:lnSpc>
            </a:pPr>
            <a:r>
              <a:rPr lang="ru-RU" sz="1600"/>
              <a:t>источник высшего закона - божественное начало и рациональная, социальная природа людей;</a:t>
            </a:r>
          </a:p>
          <a:p>
            <a:pPr algn="just">
              <a:lnSpc>
                <a:spcPct val="80000"/>
              </a:lnSpc>
            </a:pPr>
            <a:r>
              <a:rPr lang="ru-RU" sz="1600"/>
              <a:t>закон распространяется на всех людей, отменить или ограничить его невозможно.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1600" b="1"/>
              <a:t>ЛУЧШАЯ ФОРМА ГОСУДАРСТВА – 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1600" b="1"/>
              <a:t>СМЕШАННЫЙ РЕЖИМ, СОЧЕТАЮЩИЙ</a:t>
            </a:r>
            <a:r>
              <a:rPr lang="ru-RU" sz="1600"/>
              <a:t>:</a:t>
            </a:r>
          </a:p>
          <a:p>
            <a:pPr algn="just">
              <a:lnSpc>
                <a:spcPct val="80000"/>
              </a:lnSpc>
            </a:pPr>
            <a:r>
              <a:rPr lang="ru-RU" sz="1600"/>
              <a:t>достоинства царской власти (заботу монарха о подданных),</a:t>
            </a:r>
          </a:p>
          <a:p>
            <a:pPr algn="just">
              <a:lnSpc>
                <a:spcPct val="80000"/>
              </a:lnSpc>
            </a:pPr>
            <a:r>
              <a:rPr lang="ru-RU" sz="1600"/>
              <a:t>аристократию (мудрость правителей),</a:t>
            </a:r>
          </a:p>
          <a:p>
            <a:pPr algn="just">
              <a:lnSpc>
                <a:spcPct val="80000"/>
              </a:lnSpc>
            </a:pPr>
            <a:r>
              <a:rPr lang="ru-RU" sz="1600"/>
              <a:t>демократию (свободу народа).</a:t>
            </a:r>
          </a:p>
        </p:txBody>
      </p:sp>
      <p:pic>
        <p:nvPicPr>
          <p:cNvPr id="69636" name="Рисунок 5" descr="1336720064_glav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5" b="6525"/>
          <a:stretch>
            <a:fillRect/>
          </a:stretch>
        </p:blipFill>
        <p:spPr bwMode="auto">
          <a:xfrm>
            <a:off x="1524001" y="1412875"/>
            <a:ext cx="2955925" cy="32845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0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1524001" y="4941889"/>
            <a:ext cx="29876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/>
              <a:t>ЗАСЛУГА ЦИЦЕРОНА: </a:t>
            </a:r>
          </a:p>
          <a:p>
            <a:pPr algn="ctr"/>
            <a:r>
              <a:rPr lang="ru-RU" b="1"/>
              <a:t>сформулировал основы теории правового государства</a:t>
            </a:r>
          </a:p>
        </p:txBody>
      </p:sp>
    </p:spTree>
    <p:extLst>
      <p:ext uri="{BB962C8B-B14F-4D97-AF65-F5344CB8AC3E}">
        <p14:creationId xmlns:p14="http://schemas.microsoft.com/office/powerpoint/2010/main" val="2393438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57388" y="260350"/>
            <a:ext cx="8710612" cy="647700"/>
          </a:xfrm>
        </p:spPr>
        <p:txBody>
          <a:bodyPr anchor="t">
            <a:noAutofit/>
          </a:bodyPr>
          <a:lstStyle/>
          <a:p>
            <a:pPr algn="ctr" eaLnBrk="1" hangingPunct="1"/>
            <a:r>
              <a:rPr lang="ru-RU" alt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ПОЛИТИЧЕСКИЕ УЧЕНИЯ СРЕДНЕВЕКОВЬЯ</a:t>
            </a:r>
            <a:r>
              <a:rPr lang="ru-RU" altLang="ru-RU" b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b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120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12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2243138" y="1969708"/>
            <a:ext cx="8424862" cy="4392613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ru-RU" altLang="ru-RU" sz="2400" b="1" dirty="0"/>
              <a:t>ХАРАКТЕРНЫЕ ЧЕРТЫ:</a:t>
            </a:r>
            <a:endParaRPr lang="ru-RU" altLang="ru-RU" sz="3700" dirty="0"/>
          </a:p>
          <a:p>
            <a:pPr marL="0" indent="0" algn="ctr">
              <a:buNone/>
            </a:pPr>
            <a:r>
              <a:rPr lang="ru-RU" altLang="ru-RU" dirty="0" smtClean="0"/>
              <a:t>господство религиозной концепции политики в Западной Европе в условиях господства религиозного мировоззрения, носителем которого была христианская церковь.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42568D"/>
                </a:solidFill>
              </a:rPr>
              <a:t>Основные предстоятели: </a:t>
            </a:r>
          </a:p>
          <a:p>
            <a:pPr marL="0" indent="0" algn="ctr">
              <a:buNone/>
            </a:pPr>
            <a:r>
              <a:rPr lang="ru-RU" altLang="ru-RU" dirty="0" smtClean="0"/>
              <a:t>Августин </a:t>
            </a:r>
            <a:r>
              <a:rPr lang="ru-RU" altLang="ru-RU" dirty="0" err="1" smtClean="0"/>
              <a:t>Аврелий</a:t>
            </a:r>
            <a:r>
              <a:rPr lang="ru-RU" altLang="ru-RU" dirty="0" smtClean="0"/>
              <a:t>, Фома Аквинский </a:t>
            </a:r>
          </a:p>
          <a:p>
            <a:pPr marL="0" indent="0"/>
            <a:endParaRPr lang="ru-RU" b="1" dirty="0" smtClean="0">
              <a:solidFill>
                <a:srgbClr val="42568D"/>
              </a:solidFill>
            </a:endParaRPr>
          </a:p>
          <a:p>
            <a:pPr marL="0" indent="0">
              <a:lnSpc>
                <a:spcPct val="125000"/>
              </a:lnSpc>
              <a:buNone/>
            </a:pPr>
            <a:endParaRPr lang="ru-RU" altLang="ru-RU" dirty="0" smtClean="0"/>
          </a:p>
          <a:p>
            <a:pPr marL="0" indent="0">
              <a:lnSpc>
                <a:spcPct val="125000"/>
              </a:lnSpc>
              <a:buNone/>
            </a:pPr>
            <a:endParaRPr lang="ru-RU" dirty="0" smtClean="0"/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1955801" y="5589589"/>
            <a:ext cx="8424863" cy="1152525"/>
          </a:xfrm>
          <a:prstGeom prst="rect">
            <a:avLst/>
          </a:prstGeom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600" b="1">
              <a:solidFill>
                <a:srgbClr val="42568D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25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457201"/>
            <a:ext cx="8229600" cy="56356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000"/>
              <a:t>АВРЕЛИЙ АВГУСТИН (354-430 ГГ.) – </a:t>
            </a:r>
            <a:br>
              <a:rPr lang="ru-RU" altLang="ru-RU" sz="2000"/>
            </a:br>
            <a:r>
              <a:rPr lang="ru-RU" altLang="ru-RU" sz="2000"/>
              <a:t>ЕПИСКОП ГИППОНСКИЙ, ИДЕОЛОГ ХРИСТИАНСКОЙ ПОЛИТИЧЕСКОЙ ТЕОРИИ</a:t>
            </a:r>
            <a:endParaRPr lang="ru-RU" sz="2000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1524001" y="2708276"/>
            <a:ext cx="5724525" cy="3241675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altLang="ru-RU" sz="2200" b="1"/>
              <a:t>Истинное государство будет реализовано только после второго пришествия Христа, когда произойдет окончательное отделение праведных и грешных.</a:t>
            </a:r>
          </a:p>
          <a:p>
            <a:pPr algn="just">
              <a:lnSpc>
                <a:spcPct val="80000"/>
              </a:lnSpc>
            </a:pPr>
            <a:r>
              <a:rPr lang="ru-RU" altLang="ru-RU" sz="2200" b="1"/>
              <a:t>Государство - это часть универсального порядка, создателем и правителем которого является Бог.</a:t>
            </a:r>
          </a:p>
          <a:p>
            <a:pPr algn="just">
              <a:lnSpc>
                <a:spcPct val="80000"/>
              </a:lnSpc>
            </a:pPr>
            <a:r>
              <a:rPr lang="ru-RU" altLang="ru-RU" sz="2200" b="1"/>
              <a:t>Государи должны служить своей властью как Богу, так и человеку.</a:t>
            </a:r>
            <a:endParaRPr lang="ru-RU" sz="2200" b="1"/>
          </a:p>
        </p:txBody>
      </p:sp>
      <p:pic>
        <p:nvPicPr>
          <p:cNvPr id="70661" name="Picture 5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2852739"/>
            <a:ext cx="3333750" cy="36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2135189" y="1412876"/>
            <a:ext cx="81375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2000" b="1"/>
              <a:t>Политическая доктрина АВРЕЛИЯ АВГУСТИНА в сочинении «О граде Божием» противопоставила церковь и государство:</a:t>
            </a:r>
          </a:p>
          <a:p>
            <a:pPr algn="just">
              <a:buFontTx/>
              <a:buChar char="•"/>
            </a:pPr>
            <a:r>
              <a:rPr lang="ru-RU" altLang="ru-RU" sz="2000" b="1"/>
              <a:t> «Град земной» включает дьявольскую волю и становится общественным тираном;</a:t>
            </a:r>
          </a:p>
        </p:txBody>
      </p:sp>
    </p:spTree>
    <p:extLst>
      <p:ext uri="{BB962C8B-B14F-4D97-AF65-F5344CB8AC3E}">
        <p14:creationId xmlns:p14="http://schemas.microsoft.com/office/powerpoint/2010/main" val="2623064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/>
              <a:t>АКВИНСКИЙ ТОМА (ТОМА АКВИНАТ 1226-1274 ГГ.) - СРЕДНЕВЕКОВЫЙ МЫСЛИТЕЛЬ, КОТОРЫЙ ЗНАЧИТЕЛЬНО ОБОГАТИЛ РЕЛИГИОЗНУЮ КОНЦЕПЦИЮ ГОСУДАРСТВА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1524001" y="2708275"/>
            <a:ext cx="6372225" cy="338455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sz="2000" b="1"/>
              <a:t>сущность власти божественна, но формы ее реализации определяются самими людьми;</a:t>
            </a:r>
          </a:p>
          <a:p>
            <a:pPr algn="just">
              <a:lnSpc>
                <a:spcPct val="90000"/>
              </a:lnSpc>
            </a:pPr>
            <a:r>
              <a:rPr lang="ru-RU" sz="2000" b="1"/>
              <a:t>возмущение народа против власти монарха является смертным грехом, поскольку равнозначно выступлению против Бога;</a:t>
            </a:r>
          </a:p>
          <a:p>
            <a:pPr algn="just">
              <a:lnSpc>
                <a:spcPct val="90000"/>
              </a:lnSpc>
            </a:pPr>
            <a:r>
              <a:rPr lang="ru-RU" sz="2000" b="1"/>
              <a:t>светская власть должна следовать христианским заповедям и не угнетать народ,</a:t>
            </a:r>
          </a:p>
          <a:p>
            <a:pPr algn="just">
              <a:lnSpc>
                <a:spcPct val="90000"/>
              </a:lnSpc>
            </a:pPr>
            <a:r>
              <a:rPr lang="ru-RU" sz="2000" b="1"/>
              <a:t>в противовес христианским заповедям сбросить тирана является правомерным.</a:t>
            </a:r>
          </a:p>
        </p:txBody>
      </p:sp>
      <p:pic>
        <p:nvPicPr>
          <p:cNvPr id="72709" name="Picture 5" descr="St-Thomas-Aqui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6" y="2349500"/>
            <a:ext cx="276542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1992314" y="1628775"/>
            <a:ext cx="82073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/>
              <a:t>Фома Аквинский считал:</a:t>
            </a:r>
          </a:p>
          <a:p>
            <a:pPr algn="just">
              <a:buFontTx/>
              <a:buChar char="•"/>
            </a:pPr>
            <a:r>
              <a:rPr lang="ru-RU" sz="2000" b="1"/>
              <a:t>государственная власть происходит от Бога и поэтому должна быть подчинена духовной;</a:t>
            </a:r>
          </a:p>
        </p:txBody>
      </p:sp>
    </p:spTree>
    <p:extLst>
      <p:ext uri="{BB962C8B-B14F-4D97-AF65-F5344CB8AC3E}">
        <p14:creationId xmlns:p14="http://schemas.microsoft.com/office/powerpoint/2010/main" val="3548058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1637" y="356660"/>
            <a:ext cx="8750763" cy="1248137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ru-RU" sz="4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Қолданылған</a:t>
            </a:r>
            <a:r>
              <a:rPr lang="ru-RU" sz="4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ru-RU" sz="4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әдебиет</a:t>
            </a:r>
            <a:r>
              <a:rPr lang="ru-RU" sz="4800" b="1" dirty="0">
                <a:solidFill>
                  <a:srgbClr val="0070C0"/>
                </a:solidFill>
                <a:latin typeface="Arial" panose="020B0604020202020204" pitchFamily="34" charset="0"/>
              </a:rPr>
              <a:t> :</a:t>
            </a:r>
            <a:br>
              <a:rPr lang="ru-RU" sz="4800" b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ru-RU" sz="1600" dirty="0" err="1"/>
              <a:t>Абжаппарова</a:t>
            </a:r>
            <a:r>
              <a:rPr lang="ru-RU" sz="1600" dirty="0"/>
              <a:t> А.А. Позиционирование органов исполнительной власти в </a:t>
            </a:r>
            <a:r>
              <a:rPr lang="ru-RU" sz="1600" dirty="0" err="1"/>
              <a:t>медиапространстве</a:t>
            </a:r>
            <a:r>
              <a:rPr lang="ru-RU" sz="1600" dirty="0"/>
              <a:t>: теория и практика (на примере Министерства образования и науки Республики Казахстан и Министерства образования и науки Российской Федерации): монография. </a:t>
            </a:r>
            <a:r>
              <a:rPr lang="ru-RU" sz="1600" dirty="0" err="1"/>
              <a:t>Қазақ</a:t>
            </a:r>
            <a:r>
              <a:rPr lang="ru-RU" sz="1600" dirty="0"/>
              <a:t> </a:t>
            </a:r>
            <a:r>
              <a:rPr lang="ru-RU" sz="1600" dirty="0" err="1"/>
              <a:t>университеті</a:t>
            </a:r>
            <a:r>
              <a:rPr lang="ru-RU" sz="1600" dirty="0"/>
              <a:t>. Алматы 2018. 146с.</a:t>
            </a:r>
            <a:br>
              <a:rPr lang="ru-RU" sz="1600" dirty="0"/>
            </a:br>
            <a:r>
              <a:rPr lang="ru-RU" sz="1600" dirty="0" err="1"/>
              <a:t>Деркач</a:t>
            </a:r>
            <a:r>
              <a:rPr lang="ru-RU" sz="1600" dirty="0"/>
              <a:t>, А. А. Политическая психология : учебник для бакалавров / А. А. </a:t>
            </a:r>
            <a:r>
              <a:rPr lang="ru-RU" sz="1600" dirty="0" err="1"/>
              <a:t>Деркач</a:t>
            </a:r>
            <a:r>
              <a:rPr lang="ru-RU" sz="1600" dirty="0"/>
              <a:t>, Л. Г. Лаптев. — 2-е изд., </a:t>
            </a:r>
            <a:r>
              <a:rPr lang="ru-RU" sz="1600" dirty="0" err="1"/>
              <a:t>перераб</a:t>
            </a:r>
            <a:r>
              <a:rPr lang="ru-RU" sz="1600" dirty="0"/>
              <a:t>. и доп. — М. : Издательство </a:t>
            </a:r>
            <a:r>
              <a:rPr lang="ru-RU" sz="1600" dirty="0" err="1"/>
              <a:t>Юрайт</a:t>
            </a:r>
            <a:r>
              <a:rPr lang="ru-RU" sz="1600" dirty="0"/>
              <a:t>, 2017. — 591 с. — Серия : Бакалавр. Базовый курс.</a:t>
            </a:r>
            <a:br>
              <a:rPr lang="ru-RU" sz="1600" dirty="0"/>
            </a:br>
            <a:r>
              <a:rPr lang="ru-RU" sz="1600" dirty="0" err="1"/>
              <a:t>Овчинникова</a:t>
            </a:r>
            <a:r>
              <a:rPr lang="ru-RU" sz="1600" dirty="0"/>
              <a:t> А.М., Шульга Н.В. Основы </a:t>
            </a:r>
            <a:r>
              <a:rPr lang="ru-RU" sz="1600" dirty="0" err="1"/>
              <a:t>имиджелогии</a:t>
            </a:r>
            <a:r>
              <a:rPr lang="ru-RU" sz="1600" dirty="0"/>
              <a:t>: Конспект лекций / А.М. </a:t>
            </a:r>
            <a:r>
              <a:rPr lang="ru-RU" sz="1600" dirty="0" err="1"/>
              <a:t>Овчинникова</a:t>
            </a:r>
            <a:r>
              <a:rPr lang="ru-RU" sz="1600" dirty="0"/>
              <a:t>, Н.В. Шульга; Омский гос. ун-т путей сообщения. Омск, 2019. 55 с.</a:t>
            </a:r>
            <a:br>
              <a:rPr lang="ru-RU" sz="1600" dirty="0"/>
            </a:br>
            <a:r>
              <a:rPr lang="ru-RU" sz="1600" dirty="0"/>
              <a:t>Беляева, М. А, </a:t>
            </a:r>
            <a:r>
              <a:rPr lang="ru-RU" sz="1600" dirty="0" err="1"/>
              <a:t>Самкова</a:t>
            </a:r>
            <a:r>
              <a:rPr lang="ru-RU" sz="1600" dirty="0"/>
              <a:t>, В. А. А35 АЗЫ ИМИДЖЕЛОГИИ: имидж личности, организации, территории [Текст] : учебное пособие для вузов / М. А. Беляева, В. А. </a:t>
            </a:r>
            <a:r>
              <a:rPr lang="ru-RU" sz="1600" dirty="0" err="1"/>
              <a:t>Самкова</a:t>
            </a:r>
            <a:r>
              <a:rPr lang="ru-RU" sz="1600" dirty="0"/>
              <a:t> ; Урал. гос. </a:t>
            </a:r>
            <a:r>
              <a:rPr lang="ru-RU" sz="1600" dirty="0" err="1"/>
              <a:t>пед</a:t>
            </a:r>
            <a:r>
              <a:rPr lang="ru-RU" sz="1600" dirty="0"/>
              <a:t>. ун-т. – Екатеринбург, 2016. – 184 с.</a:t>
            </a:r>
            <a:br>
              <a:rPr lang="ru-RU" sz="1600" dirty="0"/>
            </a:br>
            <a:r>
              <a:rPr lang="ru-RU" sz="1600" dirty="0"/>
              <a:t>Имидж политика: проблемы формирования, продвижения и исследования : коллективная монография / [под ред. В.Н. Васильевой, Г.В Жигуновой]. – Мурманск : МАГУ, 2016. – 183 с.</a:t>
            </a:r>
            <a:br>
              <a:rPr lang="ru-RU" sz="1600" dirty="0"/>
            </a:br>
            <a:r>
              <a:rPr lang="ru-RU" sz="1600" dirty="0"/>
              <a:t>Имидж Беларуси: становление, состояние, продвижение : монография / М. А. </a:t>
            </a:r>
            <a:r>
              <a:rPr lang="ru-RU" sz="1600" dirty="0" err="1"/>
              <a:t>Слемнёв</a:t>
            </a:r>
            <a:r>
              <a:rPr lang="ru-RU" sz="1600" dirty="0"/>
              <a:t> [и др.], О. В. </a:t>
            </a:r>
            <a:r>
              <a:rPr lang="ru-RU" sz="1600" dirty="0" err="1"/>
              <a:t>Вожгурова</a:t>
            </a:r>
            <a:r>
              <a:rPr lang="ru-RU" sz="1600" dirty="0"/>
              <a:t> [и др.] ; под науч. ред. М. А. </a:t>
            </a:r>
            <a:r>
              <a:rPr lang="ru-RU" sz="1600" dirty="0" err="1"/>
              <a:t>Слемнёва</a:t>
            </a:r>
            <a:r>
              <a:rPr lang="ru-RU" sz="1600" dirty="0"/>
              <a:t>. – Витебск : ВГУ имени П. М. </a:t>
            </a:r>
            <a:r>
              <a:rPr lang="ru-RU" sz="1600" dirty="0" err="1"/>
              <a:t>Машерова</a:t>
            </a:r>
            <a:r>
              <a:rPr lang="ru-RU" sz="1600" dirty="0"/>
              <a:t>, 2020. – 198.</a:t>
            </a:r>
            <a:br>
              <a:rPr lang="ru-RU" sz="1600" dirty="0"/>
            </a:br>
            <a:r>
              <a:rPr lang="kk-KZ" sz="1600" dirty="0"/>
              <a:t>Ким,Л.М. Саяси имиджелогия [мәтін]: оқұ құралы / Л.М. Ким, Д.Е. Ақболат.- </a:t>
            </a:r>
            <a:r>
              <a:rPr lang="ru-RU" sz="1600" dirty="0"/>
              <a:t>Алматы, 2013.- 188.</a:t>
            </a:r>
            <a:br>
              <a:rPr lang="ru-RU" sz="1600" dirty="0"/>
            </a:br>
            <a:r>
              <a:rPr lang="kk-KZ" sz="1600" dirty="0"/>
              <a:t>Имиджелогия [Мәтін] : оқулық / О. Тұржан,; [Л.Н.Гумилев атын. </a:t>
            </a:r>
            <a:r>
              <a:rPr lang="ru-RU" sz="1600" dirty="0" err="1"/>
              <a:t>Еуразия</a:t>
            </a:r>
            <a:r>
              <a:rPr lang="ru-RU" sz="1600" dirty="0"/>
              <a:t> </a:t>
            </a:r>
            <a:r>
              <a:rPr lang="ru-RU" sz="1600" dirty="0" err="1"/>
              <a:t>ұлттық</a:t>
            </a:r>
            <a:r>
              <a:rPr lang="ru-RU" sz="1600" dirty="0"/>
              <a:t> </a:t>
            </a:r>
            <a:r>
              <a:rPr lang="ru-RU" sz="1600" dirty="0" err="1"/>
              <a:t>ун-ті</a:t>
            </a:r>
            <a:r>
              <a:rPr lang="ru-RU" sz="1600" dirty="0"/>
              <a:t>] - Астана : [б. ж.], 2019 . - 177 б. </a:t>
            </a:r>
            <a:r>
              <a:rPr lang="ru-RU" sz="1600" dirty="0" err="1"/>
              <a:t>Библиогр</a:t>
            </a:r>
            <a:r>
              <a:rPr lang="ru-RU" sz="1600" dirty="0"/>
              <a:t>.: 174-177 б. </a:t>
            </a:r>
            <a:r>
              <a:rPr lang="ru-RU" sz="1600" u="sng" dirty="0" err="1">
                <a:hlinkClick r:id="rId2"/>
              </a:rPr>
              <a:t>Имиджелогия</a:t>
            </a:r>
            <a:r>
              <a:rPr lang="ru-RU" sz="1600" u="sng" dirty="0">
                <a:hlinkClick r:id="rId2"/>
              </a:rPr>
              <a:t> - </a:t>
            </a:r>
            <a:r>
              <a:rPr lang="ru-RU" sz="1600" u="sng" dirty="0" err="1">
                <a:hlinkClick r:id="rId2"/>
              </a:rPr>
              <a:t>Тұржан</a:t>
            </a:r>
            <a:r>
              <a:rPr lang="ru-RU" sz="1600" u="sng" dirty="0">
                <a:hlinkClick r:id="rId2"/>
              </a:rPr>
              <a:t>, О.... (kazneb.kz)</a:t>
            </a:r>
            <a:r>
              <a:rPr lang="ru-RU" sz="1600" dirty="0"/>
              <a:t>;</a:t>
            </a:r>
            <a:br>
              <a:rPr lang="ru-RU" sz="1600" dirty="0"/>
            </a:br>
            <a:r>
              <a:rPr lang="ru-RU" sz="1600" dirty="0" err="1"/>
              <a:t>Тлепбергенова</a:t>
            </a:r>
            <a:r>
              <a:rPr lang="ru-RU" sz="1600" dirty="0"/>
              <a:t> А.А. </a:t>
            </a:r>
            <a:r>
              <a:rPr lang="ru-RU" sz="1600" dirty="0" err="1"/>
              <a:t>Страновой</a:t>
            </a:r>
            <a:r>
              <a:rPr lang="ru-RU" sz="1600" dirty="0"/>
              <a:t> имидж: учебное пособие для студентов </a:t>
            </a:r>
            <a:r>
              <a:rPr lang="ru-RU" sz="1600" dirty="0" err="1"/>
              <a:t>бакалавриата</a:t>
            </a:r>
            <a:r>
              <a:rPr lang="ru-RU" sz="1600" dirty="0"/>
              <a:t> университетов, обучающихся по специальностям «Журналистика», «Связь с общественностью». – Алматы: </a:t>
            </a:r>
            <a:r>
              <a:rPr lang="ru-RU" sz="1600" dirty="0" err="1"/>
              <a:t>Қазақ</a:t>
            </a:r>
            <a:r>
              <a:rPr lang="ru-RU" sz="1600" dirty="0"/>
              <a:t> </a:t>
            </a:r>
            <a:r>
              <a:rPr lang="ru-RU" sz="1600" dirty="0" err="1"/>
              <a:t>университеті</a:t>
            </a:r>
            <a:r>
              <a:rPr lang="ru-RU" sz="1600" dirty="0"/>
              <a:t>, 2011. – 78 с.</a:t>
            </a:r>
            <a:endParaRPr lang="ru-RU" sz="1733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3" y="523578"/>
            <a:ext cx="1619476" cy="146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0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7480" y="365125"/>
            <a:ext cx="865632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План лекции</a:t>
            </a:r>
            <a:r>
              <a:rPr lang="" sz="3200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1637" y="1600201"/>
            <a:ext cx="8750763" cy="4525963"/>
          </a:xfrm>
        </p:spPr>
        <p:txBody>
          <a:bodyPr>
            <a:normAutofit/>
          </a:bodyPr>
          <a:lstStyle/>
          <a:p>
            <a:pPr marL="533400" indent="-533400" algn="just">
              <a:buFont typeface="Wingdings" panose="05000000000000000000" pitchFamily="2" charset="2"/>
              <a:buAutoNum type="arabicPeriod"/>
            </a:pPr>
            <a:r>
              <a:rPr lang="ru-RU" sz="3200" dirty="0"/>
              <a:t>Политические учения Древнего Востока, Древней Греции и Рима.</a:t>
            </a:r>
          </a:p>
          <a:p>
            <a:pPr marL="533400" indent="-533400" algn="just">
              <a:buFont typeface="Arial" panose="020B0604020202020204" pitchFamily="34" charset="0"/>
              <a:buAutoNum type="arabicPeriod"/>
            </a:pPr>
            <a:r>
              <a:rPr lang="ru-RU" sz="3200" dirty="0"/>
              <a:t>Политические учения Средневековой Европы.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3" y="523578"/>
            <a:ext cx="1619476" cy="146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5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00824"/>
          </a:xfrm>
        </p:spPr>
        <p:txBody>
          <a:bodyPr>
            <a:normAutofit/>
          </a:bodyPr>
          <a:lstStyle/>
          <a:p>
            <a:pPr algn="ctr"/>
            <a:r>
              <a:rPr lang="ru-RU" altLang="ru-RU" sz="5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Изучение истории политической мысли важно не только само по себе, но и для правильного и глубокого понимания проблем современности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475977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2340"/>
          </a:xfrm>
        </p:spPr>
        <p:txBody>
          <a:bodyPr>
            <a:noAutofit/>
          </a:bodyPr>
          <a:lstStyle/>
          <a:p>
            <a:pPr algn="ctr">
              <a:lnSpc>
                <a:spcPct val="125000"/>
              </a:lnSpc>
            </a:pPr>
            <a:r>
              <a:rPr lang="ru-RU" altLang="ru-RU" sz="2800" b="1"/>
              <a:t>История политической мысли уходит в глубокую древность. Возникновение политической мысли у древних народов восходит к мифологическим истокам и оперирует мифологическими представлениями о месте человека в мире. Первоначально политические идеи носили отрывочный характер</a:t>
            </a:r>
            <a:br>
              <a:rPr lang="ru-RU" altLang="ru-RU" sz="2800" b="1"/>
            </a:br>
            <a:r>
              <a:rPr lang="ru-RU" altLang="ru-RU" sz="2800" b="1"/>
              <a:t>В </a:t>
            </a:r>
            <a:r>
              <a:rPr lang="en-US" altLang="ru-RU" sz="2800" b="1"/>
              <a:t>II</a:t>
            </a:r>
            <a:r>
              <a:rPr lang="ru-RU" altLang="ru-RU" sz="2800" b="1"/>
              <a:t>-</a:t>
            </a:r>
            <a:r>
              <a:rPr lang="en-US" altLang="ru-RU" sz="2800" b="1"/>
              <a:t>I </a:t>
            </a:r>
            <a:r>
              <a:rPr lang="ru-RU" altLang="ru-RU" sz="2800" b="1"/>
              <a:t>тыс. до н.э. возникли крупные систематизированные произведения, посвященные политической проблематике. </a:t>
            </a:r>
            <a:br>
              <a:rPr lang="ru-RU" altLang="ru-RU" sz="2800" b="1"/>
            </a:br>
            <a:r>
              <a:rPr lang="ru-RU" altLang="ru-RU" sz="2800" b="1"/>
              <a:t>Понятие «политика» берет начало от греч. </a:t>
            </a:r>
            <a:r>
              <a:rPr lang="en-US" altLang="ru-RU" sz="2800" b="1"/>
              <a:t>«</a:t>
            </a:r>
            <a:r>
              <a:rPr lang="en-US" altLang="ru-RU" sz="2800" b="1" i="1"/>
              <a:t>politis</a:t>
            </a:r>
            <a:r>
              <a:rPr lang="en-US" altLang="ru-RU" sz="2800" b="1"/>
              <a:t>», </a:t>
            </a:r>
            <a:r>
              <a:rPr lang="ru-RU" altLang="ru-RU" sz="2800" b="1"/>
              <a:t>т. е. древнегреческий город-государство, устройство которого исследовали мыслители античности.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955398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81938" y="214314"/>
            <a:ext cx="2571750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453563" y="6143625"/>
            <a:ext cx="785812" cy="3571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881422" y="0"/>
            <a:ext cx="607140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2E346C"/>
                </a:solidFill>
                <a:effectLst>
                  <a:reflection blurRad="6350" stA="55000" endA="300" endPos="45500" dir="5400000" sy="-100000" algn="bl" rotWithShape="0"/>
                </a:effectLst>
                <a:latin typeface="Arial" charset="0"/>
              </a:rPr>
              <a:t>Основные этапы</a:t>
            </a:r>
          </a:p>
        </p:txBody>
      </p:sp>
      <p:grpSp>
        <p:nvGrpSpPr>
          <p:cNvPr id="4101" name="Group 7"/>
          <p:cNvGrpSpPr>
            <a:grpSpLocks/>
          </p:cNvGrpSpPr>
          <p:nvPr/>
        </p:nvGrpSpPr>
        <p:grpSpPr bwMode="auto">
          <a:xfrm>
            <a:off x="1809750" y="1000126"/>
            <a:ext cx="6096000" cy="1006475"/>
            <a:chOff x="624" y="1141"/>
            <a:chExt cx="4080" cy="731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4122" name="Group 9"/>
            <p:cNvGrpSpPr>
              <a:grpSpLocks/>
            </p:cNvGrpSpPr>
            <p:nvPr/>
          </p:nvGrpSpPr>
          <p:grpSpPr bwMode="auto">
            <a:xfrm>
              <a:off x="1292" y="1296"/>
              <a:ext cx="623" cy="96"/>
              <a:chOff x="2003" y="3439"/>
              <a:chExt cx="468" cy="244"/>
            </a:xfrm>
          </p:grpSpPr>
          <p:sp>
            <p:nvSpPr>
              <p:cNvPr id="4137" name="Oval 10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/>
              </a:p>
            </p:txBody>
          </p:sp>
          <p:sp>
            <p:nvSpPr>
              <p:cNvPr id="4138" name="Rectangle 11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/>
              </a:p>
            </p:txBody>
          </p:sp>
          <p:sp>
            <p:nvSpPr>
              <p:cNvPr id="28" name="Oval 12"/>
              <p:cNvSpPr>
                <a:spLocks noChangeArrowheads="1"/>
              </p:cNvSpPr>
              <p:nvPr/>
            </p:nvSpPr>
            <p:spPr bwMode="gray">
              <a:xfrm>
                <a:off x="2400" y="3441"/>
                <a:ext cx="71" cy="237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9" name="Oval 13"/>
              <p:cNvSpPr>
                <a:spLocks noChangeArrowheads="1"/>
              </p:cNvSpPr>
              <p:nvPr/>
            </p:nvSpPr>
            <p:spPr bwMode="gray">
              <a:xfrm>
                <a:off x="2438" y="3520"/>
                <a:ext cx="20" cy="67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sp>
          <p:nvSpPr>
            <p:cNvPr id="13" name="Rectangle 14"/>
            <p:cNvSpPr>
              <a:spLocks noChangeArrowheads="1"/>
            </p:cNvSpPr>
            <p:nvPr/>
          </p:nvSpPr>
          <p:spPr bwMode="gray">
            <a:xfrm rot="3419336">
              <a:off x="1778" y="1150"/>
              <a:ext cx="671" cy="676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4124" name="Group 15"/>
            <p:cNvGrpSpPr>
              <a:grpSpLocks/>
            </p:cNvGrpSpPr>
            <p:nvPr/>
          </p:nvGrpSpPr>
          <p:grpSpPr bwMode="auto">
            <a:xfrm>
              <a:off x="2444" y="1296"/>
              <a:ext cx="623" cy="96"/>
              <a:chOff x="2003" y="3439"/>
              <a:chExt cx="468" cy="244"/>
            </a:xfrm>
          </p:grpSpPr>
          <p:sp>
            <p:nvSpPr>
              <p:cNvPr id="4133" name="Oval 16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/>
              </a:p>
            </p:txBody>
          </p:sp>
          <p:sp>
            <p:nvSpPr>
              <p:cNvPr id="4134" name="Rectangle 17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/>
              </a:p>
            </p:txBody>
          </p:sp>
          <p:sp>
            <p:nvSpPr>
              <p:cNvPr id="24" name="Oval 18"/>
              <p:cNvSpPr>
                <a:spLocks noChangeArrowheads="1"/>
              </p:cNvSpPr>
              <p:nvPr/>
            </p:nvSpPr>
            <p:spPr bwMode="gray">
              <a:xfrm>
                <a:off x="2400" y="3441"/>
                <a:ext cx="71" cy="237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5" name="Oval 19"/>
              <p:cNvSpPr>
                <a:spLocks noChangeArrowheads="1"/>
              </p:cNvSpPr>
              <p:nvPr/>
            </p:nvSpPr>
            <p:spPr bwMode="gray">
              <a:xfrm>
                <a:off x="2438" y="3520"/>
                <a:ext cx="20" cy="67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sp>
          <p:nvSpPr>
            <p:cNvPr id="15" name="Rectangle 20"/>
            <p:cNvSpPr>
              <a:spLocks noChangeArrowheads="1"/>
            </p:cNvSpPr>
            <p:nvPr/>
          </p:nvSpPr>
          <p:spPr bwMode="gray">
            <a:xfrm rot="3419336">
              <a:off x="2880" y="1150"/>
              <a:ext cx="671" cy="67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4126" name="Group 21"/>
            <p:cNvGrpSpPr>
              <a:grpSpLocks/>
            </p:cNvGrpSpPr>
            <p:nvPr/>
          </p:nvGrpSpPr>
          <p:grpSpPr bwMode="auto">
            <a:xfrm>
              <a:off x="3605" y="1296"/>
              <a:ext cx="817" cy="96"/>
              <a:chOff x="2003" y="3439"/>
              <a:chExt cx="468" cy="244"/>
            </a:xfrm>
          </p:grpSpPr>
          <p:sp>
            <p:nvSpPr>
              <p:cNvPr id="4129" name="Oval 22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/>
              </a:p>
            </p:txBody>
          </p:sp>
          <p:sp>
            <p:nvSpPr>
              <p:cNvPr id="4130" name="Rectangle 23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/>
              </a:p>
            </p:txBody>
          </p:sp>
          <p:sp>
            <p:nvSpPr>
              <p:cNvPr id="20" name="Oval 24"/>
              <p:cNvSpPr>
                <a:spLocks noChangeArrowheads="1"/>
              </p:cNvSpPr>
              <p:nvPr/>
            </p:nvSpPr>
            <p:spPr bwMode="gray">
              <a:xfrm>
                <a:off x="2400" y="3441"/>
                <a:ext cx="71" cy="237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1" name="Oval 25"/>
              <p:cNvSpPr>
                <a:spLocks noChangeArrowheads="1"/>
              </p:cNvSpPr>
              <p:nvPr/>
            </p:nvSpPr>
            <p:spPr bwMode="gray">
              <a:xfrm>
                <a:off x="2438" y="3520"/>
                <a:ext cx="20" cy="67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sp>
          <p:nvSpPr>
            <p:cNvPr id="17" name="Rectangle 26"/>
            <p:cNvSpPr>
              <a:spLocks noChangeArrowheads="1"/>
            </p:cNvSpPr>
            <p:nvPr/>
          </p:nvSpPr>
          <p:spPr bwMode="gray">
            <a:xfrm rot="3419336">
              <a:off x="4033" y="1152"/>
              <a:ext cx="671" cy="673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" name="Rectangle 20"/>
            <p:cNvSpPr>
              <a:spLocks noChangeArrowheads="1"/>
            </p:cNvSpPr>
            <p:nvPr/>
          </p:nvSpPr>
          <p:spPr bwMode="gray">
            <a:xfrm rot="3419336">
              <a:off x="2890" y="1141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4102" name="Rectangle 23"/>
          <p:cNvSpPr>
            <a:spLocks noChangeArrowheads="1"/>
          </p:cNvSpPr>
          <p:nvPr/>
        </p:nvSpPr>
        <p:spPr bwMode="gray">
          <a:xfrm>
            <a:off x="7953376" y="1214438"/>
            <a:ext cx="1012825" cy="131762"/>
          </a:xfrm>
          <a:prstGeom prst="rect">
            <a:avLst/>
          </a:prstGeom>
          <a:gradFill rotWithShape="0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33" name="Rectangle 20"/>
          <p:cNvSpPr>
            <a:spLocks noChangeArrowheads="1"/>
          </p:cNvSpPr>
          <p:nvPr/>
        </p:nvSpPr>
        <p:spPr bwMode="gray">
          <a:xfrm rot="3419336">
            <a:off x="8806657" y="1016794"/>
            <a:ext cx="925512" cy="1003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34" name="AutoShape 6"/>
          <p:cNvSpPr>
            <a:spLocks noChangeArrowheads="1"/>
          </p:cNvSpPr>
          <p:nvPr/>
        </p:nvSpPr>
        <p:spPr bwMode="auto">
          <a:xfrm>
            <a:off x="1524001" y="3357564"/>
            <a:ext cx="1857375" cy="3500437"/>
          </a:xfrm>
          <a:prstGeom prst="roundRect">
            <a:avLst>
              <a:gd name="adj" fmla="val 13745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5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Политическая мысль </a:t>
            </a:r>
          </a:p>
          <a:p>
            <a:pPr algn="ctr">
              <a:defRPr/>
            </a:pPr>
            <a:r>
              <a:rPr lang="ru-RU" sz="1400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 выделялась </a:t>
            </a:r>
          </a:p>
          <a:p>
            <a:pPr algn="ctr">
              <a:defRPr/>
            </a:pPr>
            <a:r>
              <a:rPr lang="ru-RU" sz="1400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самостоятельную </a:t>
            </a:r>
          </a:p>
          <a:p>
            <a:pPr algn="ctr">
              <a:defRPr/>
            </a:pPr>
            <a:r>
              <a:rPr lang="ru-RU" sz="1400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область знания,</a:t>
            </a:r>
          </a:p>
          <a:p>
            <a:pPr algn="ctr">
              <a:defRPr/>
            </a:pPr>
            <a:r>
              <a:rPr lang="ru-RU" sz="1400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выражалась в </a:t>
            </a:r>
          </a:p>
          <a:p>
            <a:pPr algn="ctr">
              <a:defRPr/>
            </a:pPr>
            <a:r>
              <a:rPr lang="ru-RU" sz="1400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мифологической </a:t>
            </a:r>
          </a:p>
          <a:p>
            <a:pPr algn="ctr">
              <a:defRPr/>
            </a:pPr>
            <a:r>
              <a:rPr lang="ru-RU" sz="1400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форме,</a:t>
            </a:r>
          </a:p>
          <a:p>
            <a:pPr algn="ctr">
              <a:defRPr/>
            </a:pPr>
            <a:r>
              <a:rPr lang="ru-RU" sz="1400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господствовало </a:t>
            </a:r>
          </a:p>
          <a:p>
            <a:pPr algn="ctr">
              <a:defRPr/>
            </a:pPr>
            <a:r>
              <a:rPr lang="ru-RU" sz="1400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понимание </a:t>
            </a:r>
          </a:p>
          <a:p>
            <a:pPr algn="ctr">
              <a:defRPr/>
            </a:pPr>
            <a:r>
              <a:rPr lang="ru-RU" sz="1400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божественного </a:t>
            </a:r>
          </a:p>
          <a:p>
            <a:pPr algn="ctr">
              <a:defRPr/>
            </a:pPr>
            <a:r>
              <a:rPr lang="ru-RU" sz="1400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происхождения </a:t>
            </a:r>
          </a:p>
          <a:p>
            <a:pPr algn="ctr">
              <a:defRPr/>
            </a:pPr>
            <a:r>
              <a:rPr lang="ru-RU" sz="1400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власти.</a:t>
            </a:r>
          </a:p>
          <a:p>
            <a:pPr algn="ctr">
              <a:defRPr/>
            </a:pPr>
            <a:r>
              <a:rPr lang="ru-RU" sz="1400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ru-RU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Хаммурапи</a:t>
            </a:r>
          </a:p>
          <a:p>
            <a:pPr algn="ctr">
              <a:defRPr/>
            </a:pPr>
            <a:r>
              <a:rPr lang="ru-RU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Мо-цзы,</a:t>
            </a:r>
          </a:p>
          <a:p>
            <a:pPr algn="ctr">
              <a:defRPr/>
            </a:pPr>
            <a:r>
              <a:rPr lang="ru-RU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Конфуций)</a:t>
            </a:r>
          </a:p>
        </p:txBody>
      </p:sp>
      <p:sp>
        <p:nvSpPr>
          <p:cNvPr id="36" name="AutoShape 6"/>
          <p:cNvSpPr>
            <a:spLocks noChangeArrowheads="1"/>
          </p:cNvSpPr>
          <p:nvPr/>
        </p:nvSpPr>
        <p:spPr bwMode="auto">
          <a:xfrm>
            <a:off x="3452813" y="3357564"/>
            <a:ext cx="1714500" cy="3500437"/>
          </a:xfrm>
          <a:prstGeom prst="roundRect">
            <a:avLst>
              <a:gd name="adj" fmla="val 13745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4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Освобождение </a:t>
            </a:r>
          </a:p>
          <a:p>
            <a:pPr algn="ctr"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политических </a:t>
            </a:r>
          </a:p>
          <a:p>
            <a:pPr algn="ctr"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взглядов от </a:t>
            </a:r>
          </a:p>
          <a:p>
            <a:pPr algn="ctr"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мифологической </a:t>
            </a:r>
          </a:p>
          <a:p>
            <a:pPr algn="ctr"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формы.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Анализ </a:t>
            </a:r>
          </a:p>
          <a:p>
            <a:pPr algn="ctr"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устройства</a:t>
            </a:r>
          </a:p>
          <a:p>
            <a:pPr algn="ctr"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государства,</a:t>
            </a:r>
          </a:p>
          <a:p>
            <a:pPr algn="ctr"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классификация </a:t>
            </a:r>
          </a:p>
          <a:p>
            <a:pPr algn="ctr"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его форм.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(Гомер, Соломон,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Пифагор, 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Сократ, Платон,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Аристотель,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Цицерон)</a:t>
            </a:r>
          </a:p>
        </p:txBody>
      </p:sp>
      <p:sp>
        <p:nvSpPr>
          <p:cNvPr id="37" name="AutoShape 6"/>
          <p:cNvSpPr>
            <a:spLocks noChangeArrowheads="1"/>
          </p:cNvSpPr>
          <p:nvPr/>
        </p:nvSpPr>
        <p:spPr bwMode="auto">
          <a:xfrm>
            <a:off x="5238750" y="3357564"/>
            <a:ext cx="1785938" cy="3500437"/>
          </a:xfrm>
          <a:prstGeom prst="roundRect">
            <a:avLst>
              <a:gd name="adj" fmla="val 13745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5">
                <a:lumMod val="1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Развитие </a:t>
            </a:r>
          </a:p>
          <a:p>
            <a:pPr algn="ctr"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социально-</a:t>
            </a:r>
          </a:p>
          <a:p>
            <a:pPr algn="ctr"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политической </a:t>
            </a:r>
          </a:p>
          <a:p>
            <a:pPr algn="ctr"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мысли в основном </a:t>
            </a:r>
          </a:p>
          <a:p>
            <a:pPr algn="ctr"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усилиями</a:t>
            </a:r>
          </a:p>
          <a:p>
            <a:pPr algn="ctr"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религиозных </a:t>
            </a:r>
          </a:p>
          <a:p>
            <a:pPr algn="ctr"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деятелей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Обоснование </a:t>
            </a:r>
          </a:p>
          <a:p>
            <a:pPr algn="ctr"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теологической </a:t>
            </a:r>
          </a:p>
          <a:p>
            <a:pPr algn="ctr"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теории</a:t>
            </a:r>
          </a:p>
          <a:p>
            <a:pPr algn="ctr"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политической </a:t>
            </a:r>
          </a:p>
          <a:p>
            <a:pPr algn="ctr"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власти.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(Марк Августин,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Фома Аквинский)</a:t>
            </a:r>
          </a:p>
        </p:txBody>
      </p:sp>
      <p:sp>
        <p:nvSpPr>
          <p:cNvPr id="38" name="AutoShape 6"/>
          <p:cNvSpPr>
            <a:spLocks noChangeArrowheads="1"/>
          </p:cNvSpPr>
          <p:nvPr/>
        </p:nvSpPr>
        <p:spPr bwMode="auto">
          <a:xfrm>
            <a:off x="7096125" y="3357564"/>
            <a:ext cx="1785938" cy="3500437"/>
          </a:xfrm>
          <a:prstGeom prst="roundRect">
            <a:avLst>
              <a:gd name="adj" fmla="val 13745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5">
                <a:lumMod val="1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sz="1400" dirty="0">
                <a:latin typeface="Arial" charset="0"/>
              </a:rPr>
              <a:t>Развитие </a:t>
            </a:r>
          </a:p>
          <a:p>
            <a:pPr algn="ctr">
              <a:defRPr/>
            </a:pPr>
            <a:r>
              <a:rPr lang="ru-RU" sz="1400" dirty="0">
                <a:latin typeface="Arial" charset="0"/>
              </a:rPr>
              <a:t>гуманистических</a:t>
            </a:r>
          </a:p>
          <a:p>
            <a:pPr algn="ctr">
              <a:defRPr/>
            </a:pPr>
            <a:r>
              <a:rPr lang="ru-RU" sz="1400" dirty="0">
                <a:latin typeface="Arial" charset="0"/>
              </a:rPr>
              <a:t>начал в </a:t>
            </a:r>
          </a:p>
          <a:p>
            <a:pPr algn="ctr">
              <a:defRPr/>
            </a:pPr>
            <a:r>
              <a:rPr lang="ru-RU" sz="1400" dirty="0">
                <a:latin typeface="Arial" charset="0"/>
              </a:rPr>
              <a:t>политической </a:t>
            </a:r>
          </a:p>
          <a:p>
            <a:pPr algn="ctr">
              <a:defRPr/>
            </a:pPr>
            <a:r>
              <a:rPr lang="ru-RU" sz="1400" dirty="0">
                <a:latin typeface="Arial" charset="0"/>
              </a:rPr>
              <a:t>теории,</a:t>
            </a:r>
          </a:p>
          <a:p>
            <a:pPr algn="ctr">
              <a:defRPr/>
            </a:pPr>
            <a:r>
              <a:rPr lang="ru-RU" sz="1400" dirty="0">
                <a:latin typeface="Arial" charset="0"/>
              </a:rPr>
              <a:t>освобождение ее </a:t>
            </a:r>
          </a:p>
          <a:p>
            <a:pPr algn="ctr">
              <a:defRPr/>
            </a:pPr>
            <a:r>
              <a:rPr lang="ru-RU" sz="1400" dirty="0">
                <a:latin typeface="Arial" charset="0"/>
              </a:rPr>
              <a:t>от теологии.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400" dirty="0">
                <a:latin typeface="Arial" charset="0"/>
              </a:rPr>
              <a:t>Анализ проблем </a:t>
            </a:r>
          </a:p>
          <a:p>
            <a:pPr algn="ctr">
              <a:defRPr/>
            </a:pPr>
            <a:r>
              <a:rPr lang="ru-RU" sz="1400" dirty="0">
                <a:latin typeface="Arial" charset="0"/>
              </a:rPr>
              <a:t>прав и свобод </a:t>
            </a:r>
          </a:p>
          <a:p>
            <a:pPr algn="ctr">
              <a:defRPr/>
            </a:pPr>
            <a:r>
              <a:rPr lang="ru-RU" sz="1400" dirty="0">
                <a:latin typeface="Arial" charset="0"/>
              </a:rPr>
              <a:t>человека, закона</a:t>
            </a:r>
          </a:p>
          <a:p>
            <a:pPr algn="ctr">
              <a:defRPr/>
            </a:pPr>
            <a:r>
              <a:rPr lang="ru-RU" sz="1400" dirty="0">
                <a:latin typeface="Arial" charset="0"/>
              </a:rPr>
              <a:t>и государства.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(Н. Макиавелли,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Т. Мор, Т. Гоббс,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Г. Гроций, 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Дж. Локк)</a:t>
            </a:r>
          </a:p>
        </p:txBody>
      </p:sp>
      <p:sp>
        <p:nvSpPr>
          <p:cNvPr id="39" name="AutoShape 6"/>
          <p:cNvSpPr>
            <a:spLocks noChangeArrowheads="1"/>
          </p:cNvSpPr>
          <p:nvPr/>
        </p:nvSpPr>
        <p:spPr bwMode="auto">
          <a:xfrm>
            <a:off x="8953500" y="3357564"/>
            <a:ext cx="1714500" cy="3500437"/>
          </a:xfrm>
          <a:prstGeom prst="roundRect">
            <a:avLst>
              <a:gd name="adj" fmla="val 13745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5">
                <a:lumMod val="1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Формирование</a:t>
            </a:r>
          </a:p>
          <a:p>
            <a:pPr algn="ctr"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либеральной</a:t>
            </a:r>
          </a:p>
          <a:p>
            <a:pPr algn="ctr"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политической </a:t>
            </a:r>
          </a:p>
          <a:p>
            <a:pPr algn="ctr"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идеологии.</a:t>
            </a:r>
          </a:p>
          <a:p>
            <a:pPr algn="ctr"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Обоснование</a:t>
            </a:r>
          </a:p>
          <a:p>
            <a:pPr algn="ctr"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необходимости</a:t>
            </a:r>
          </a:p>
          <a:p>
            <a:pPr algn="ctr"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разделения</a:t>
            </a:r>
          </a:p>
          <a:p>
            <a:pPr algn="ctr"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властей.</a:t>
            </a:r>
          </a:p>
          <a:p>
            <a:pPr algn="ctr"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Формирование </a:t>
            </a:r>
          </a:p>
          <a:p>
            <a:pPr algn="ctr"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Концепции прав </a:t>
            </a:r>
          </a:p>
          <a:p>
            <a:pPr algn="ctr"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человека и </a:t>
            </a:r>
          </a:p>
          <a:p>
            <a:pPr algn="ctr"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гражданина.</a:t>
            </a:r>
          </a:p>
          <a:p>
            <a:pPr algn="ctr">
              <a:defRPr/>
            </a:pPr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(Ш.Монтескье, </a:t>
            </a:r>
          </a:p>
          <a:p>
            <a:pPr algn="ctr">
              <a:defRPr/>
            </a:pPr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Ж.Ж. Руссо, О. Конт,</a:t>
            </a:r>
          </a:p>
          <a:p>
            <a:pPr algn="ctr">
              <a:defRPr/>
            </a:pPr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А.Н.Радищев)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524000" y="2143117"/>
            <a:ext cx="1928794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10000"/>
                  </a:schemeClr>
                </a:solidFill>
                <a:latin typeface="Arial" charset="0"/>
              </a:rPr>
              <a:t>Политические учения</a:t>
            </a:r>
          </a:p>
          <a:p>
            <a:pPr algn="ctr">
              <a:defRPr/>
            </a:pP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10000"/>
                  </a:schemeClr>
                </a:solidFill>
                <a:latin typeface="Arial" charset="0"/>
              </a:rPr>
              <a:t>Древнего Востока</a:t>
            </a:r>
          </a:p>
          <a:p>
            <a:pPr algn="ctr">
              <a:defRPr/>
            </a:pP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10000"/>
                  </a:schemeClr>
                </a:solidFill>
                <a:latin typeface="Arial" charset="0"/>
              </a:rPr>
              <a:t>(Вавилон, Китай, Персия, Ассирия)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381356" y="2143117"/>
            <a:ext cx="178595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10000"/>
                  </a:schemeClr>
                </a:solidFill>
                <a:latin typeface="Arial" charset="0"/>
              </a:rPr>
              <a:t>Политические учения Древней Греции и Древнего Рима</a:t>
            </a:r>
            <a:endParaRPr lang="ru-RU" sz="1400" dirty="0">
              <a:latin typeface="Arial" charset="0"/>
            </a:endParaRPr>
          </a:p>
        </p:txBody>
      </p:sp>
      <p:pic>
        <p:nvPicPr>
          <p:cNvPr id="81922" name="Picture 2" descr="C:\Documents and Settings\Владимир\Рабочий стол\политолия\мо цзы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24001" y="3643315"/>
            <a:ext cx="1792459" cy="2408237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81923" name="Picture 3" descr="C:\Documents and Settings\Владимир\Рабочий стол\политолия\gom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3500439"/>
            <a:ext cx="1928812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5" descr="C:\Documents and Settings\Владимир\Рабочий стол\политолия\plat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6" y="3357564"/>
            <a:ext cx="18573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5167306" y="2214555"/>
            <a:ext cx="178595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10000"/>
                  </a:schemeClr>
                </a:solidFill>
                <a:latin typeface="Arial" charset="0"/>
              </a:rPr>
              <a:t>Политические учения средневековья</a:t>
            </a:r>
            <a:endParaRPr lang="ru-RU" sz="1600" dirty="0">
              <a:latin typeface="Arial" charset="0"/>
            </a:endParaRPr>
          </a:p>
        </p:txBody>
      </p:sp>
      <p:pic>
        <p:nvPicPr>
          <p:cNvPr id="81926" name="Picture 6" descr="C:\Documents and Settings\Владимир\Рабочий стол\политолия\thomas_aquinas-7192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3429001"/>
            <a:ext cx="1936750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6953256" y="2143117"/>
            <a:ext cx="1785950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10000"/>
                  </a:schemeClr>
                </a:solidFill>
                <a:latin typeface="Arial" charset="0"/>
              </a:rPr>
              <a:t>Политические учения Эпохи Возрождения и Эпохи Просвещения</a:t>
            </a:r>
            <a:endParaRPr lang="ru-RU" sz="1400" dirty="0">
              <a:latin typeface="Arial" charset="0"/>
            </a:endParaRPr>
          </a:p>
        </p:txBody>
      </p:sp>
      <p:pic>
        <p:nvPicPr>
          <p:cNvPr id="81927" name="Picture 7" descr="C:\Documents and Settings\Владимир\Рабочий стол\политолия\макиавелли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6" y="3429000"/>
            <a:ext cx="1844675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8882082" y="2214555"/>
            <a:ext cx="178591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10000"/>
                  </a:schemeClr>
                </a:solidFill>
                <a:latin typeface="Arial" charset="0"/>
              </a:rPr>
              <a:t>Политические учения Нового времени</a:t>
            </a:r>
            <a:endParaRPr lang="ru-RU" sz="1600" dirty="0">
              <a:latin typeface="Arial" charset="0"/>
            </a:endParaRPr>
          </a:p>
        </p:txBody>
      </p:sp>
      <p:pic>
        <p:nvPicPr>
          <p:cNvPr id="1027" name="Picture 3" descr="E:\политолия\руссо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550" y="3429001"/>
            <a:ext cx="18224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Лента лицом вниз 44"/>
          <p:cNvSpPr/>
          <p:nvPr/>
        </p:nvSpPr>
        <p:spPr>
          <a:xfrm>
            <a:off x="8882064" y="5286375"/>
            <a:ext cx="1785937" cy="642938"/>
          </a:xfrm>
          <a:prstGeom prst="ribb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Ж.Ж. Руссо</a:t>
            </a:r>
          </a:p>
        </p:txBody>
      </p:sp>
    </p:spTree>
    <p:extLst>
      <p:ext uri="{BB962C8B-B14F-4D97-AF65-F5344CB8AC3E}">
        <p14:creationId xmlns:p14="http://schemas.microsoft.com/office/powerpoint/2010/main" val="106300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819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xit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819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0" dur="20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9" presetID="3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decel="100000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decel="100000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8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819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3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4" dur="4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16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 decel="100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9" dur="2000" fill="hold"/>
                                        <p:tgtEl>
                                          <p:spTgt spid="819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7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6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71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7" grpId="0" animBg="1"/>
      <p:bldP spid="38" grpId="0" animBg="1"/>
      <p:bldP spid="39" grpId="0" animBg="1"/>
      <p:bldP spid="45" grpId="0" animBg="1"/>
      <p:bldP spid="4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1341438"/>
          </a:xfrm>
        </p:spPr>
        <p:txBody>
          <a:bodyPr anchor="b">
            <a:noAutofit/>
          </a:bodyPr>
          <a:lstStyle/>
          <a:p>
            <a:pPr algn="ctr" eaLnBrk="1" hangingPunct="1"/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ПОЛИТИЧЕСКИЕ УЧЕНИЯ ДРЕВНЕГО ВОСТОКА</a:t>
            </a:r>
            <a:b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(ЕГИПЕТ, ИРАН, КИТАЙ, ВАВИЛОН, АССИРИЯ)</a:t>
            </a:r>
            <a:r>
              <a:rPr lang="ru-RU" alt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1847850" y="1268414"/>
            <a:ext cx="8496300" cy="5329237"/>
          </a:xfrm>
          <a:prstGeom prst="rect">
            <a:avLst/>
          </a:prstGeom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/>
              <a:t>ХАРАКТЕРНЫЕ ЧЕРТЫ:</a:t>
            </a:r>
          </a:p>
          <a:p>
            <a:pPr algn="just" eaLnBrk="1" hangingPunct="1"/>
            <a:r>
              <a:rPr lang="ru-RU" altLang="ru-RU" sz="2800" b="1"/>
              <a:t>1. Политическая мысль не выделяется  в самостоятельную область знания. </a:t>
            </a:r>
          </a:p>
          <a:p>
            <a:pPr algn="just" eaLnBrk="1" hangingPunct="1"/>
            <a:r>
              <a:rPr lang="ru-RU" altLang="ru-RU" sz="2800" b="1"/>
              <a:t>2. Мифологическая форма выражения.</a:t>
            </a:r>
          </a:p>
          <a:p>
            <a:pPr algn="just" eaLnBrk="1" hangingPunct="1"/>
            <a:r>
              <a:rPr lang="ru-RU" altLang="ru-RU" sz="2800" b="1"/>
              <a:t>3. Господство идеи божественного происхождения власти.</a:t>
            </a:r>
          </a:p>
          <a:p>
            <a:pPr algn="ctr" eaLnBrk="1" hangingPunct="1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2800" b="1">
                <a:solidFill>
                  <a:schemeClr val="accent2"/>
                </a:solidFill>
                <a:latin typeface="Century Gothic" panose="020B0502020202020204" pitchFamily="34" charset="0"/>
              </a:rPr>
              <a:t>Основные предстоятели: </a:t>
            </a:r>
          </a:p>
          <a:p>
            <a:pPr algn="ctr" eaLnBrk="1" hangingPunct="1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800" b="1">
                <a:solidFill>
                  <a:schemeClr val="accent2"/>
                </a:solidFill>
              </a:rPr>
              <a:t>Хаммурапи, Заратустра, Конфуций, Мо-цзы, Шан Ян, Шэнь Бу-Хай</a:t>
            </a:r>
          </a:p>
          <a:p>
            <a:pPr eaLnBrk="1" hangingPunct="1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2800" b="1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48133" name="Oval 5"/>
          <p:cNvSpPr>
            <a:spLocks noChangeArrowheads="1"/>
          </p:cNvSpPr>
          <p:nvPr/>
        </p:nvSpPr>
        <p:spPr bwMode="auto">
          <a:xfrm>
            <a:off x="9336089" y="6092825"/>
            <a:ext cx="1152525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88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473076"/>
            <a:ext cx="3035300" cy="225425"/>
          </a:xfrm>
        </p:spPr>
        <p:txBody>
          <a:bodyPr anchor="t">
            <a:noAutofit/>
          </a:bodyPr>
          <a:lstStyle/>
          <a:p>
            <a:pPr eaLnBrk="1" hangingPunct="1"/>
            <a:r>
              <a:rPr lang="ru-RU" alt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КОНФУЦИЙ</a:t>
            </a:r>
            <a:r>
              <a:rPr lang="ru-RU" altLang="ru-RU" sz="120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12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155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5554664" y="260350"/>
            <a:ext cx="5113337" cy="659765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altLang="ru-RU" sz="1800" b="1">
                <a:solidFill>
                  <a:srgbClr val="2708E0"/>
                </a:solidFill>
              </a:rPr>
              <a:t>КОНФУЦИАНСТВО –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altLang="ru-RU" sz="1800" b="1">
                <a:solidFill>
                  <a:srgbClr val="2708E0"/>
                </a:solidFill>
              </a:rPr>
              <a:t>ПОЛИТИЧЕСКОЕ УЧЕНИЕ, ОСНОВАННОЕ НА ПРИНЦИПАХ СТРОГОГО ПОРЯДКА И НРАВСТВЕННЫХ НОРМАХ</a:t>
            </a:r>
          </a:p>
          <a:p>
            <a:pPr marL="0" indent="0" algn="just">
              <a:lnSpc>
                <a:spcPct val="80000"/>
              </a:lnSpc>
            </a:pPr>
            <a:r>
              <a:rPr lang="ru-RU" altLang="ru-RU" sz="1600" b="1" i="1"/>
              <a:t> идеальное правление государством должно опираться на моральные нормы</a:t>
            </a:r>
            <a:r>
              <a:rPr lang="ru-RU" altLang="ru-RU" sz="1600" b="1"/>
              <a:t>;</a:t>
            </a:r>
          </a:p>
          <a:p>
            <a:pPr marL="0" indent="0" algn="just">
              <a:lnSpc>
                <a:spcPct val="80000"/>
              </a:lnSpc>
            </a:pPr>
            <a:r>
              <a:rPr lang="ru-RU" altLang="ru-RU" sz="1600" b="1"/>
              <a:t> </a:t>
            </a:r>
            <a:r>
              <a:rPr lang="ru-RU" altLang="ru-RU" sz="1600" b="1" i="1"/>
              <a:t>критерием поведения человека является человеколюбие</a:t>
            </a:r>
            <a:r>
              <a:rPr lang="ru-RU" altLang="ru-RU" sz="1600" b="1"/>
              <a:t>. Идея любви к ближнему называется принципом меры;</a:t>
            </a:r>
          </a:p>
          <a:p>
            <a:pPr marL="0" indent="0" algn="just">
              <a:lnSpc>
                <a:spcPct val="80000"/>
              </a:lnSpc>
            </a:pPr>
            <a:r>
              <a:rPr lang="ru-RU" altLang="ru-RU" sz="1600" b="1" i="1"/>
              <a:t> «благородные мужи» (правители) должны проявлять заботу о подданных и воспитывать на собственном примере нравственного поведения</a:t>
            </a:r>
            <a:r>
              <a:rPr lang="ru-RU" altLang="ru-RU" sz="1600" b="1"/>
              <a:t>;</a:t>
            </a:r>
          </a:p>
          <a:p>
            <a:pPr marL="0" indent="0" algn="just">
              <a:lnSpc>
                <a:spcPct val="80000"/>
              </a:lnSpc>
            </a:pPr>
            <a:r>
              <a:rPr lang="ru-RU" altLang="ru-RU" sz="1600" b="1" i="1"/>
              <a:t> государство является большой семьей, где правитель - отец, а подданные - его сыновья.</a:t>
            </a:r>
            <a:r>
              <a:rPr lang="ru-RU" altLang="ru-RU" sz="1600" b="1"/>
              <a:t> Принцип меры совместим с традициями господства и подчинения;</a:t>
            </a:r>
          </a:p>
          <a:p>
            <a:pPr marL="0" indent="0" algn="just">
              <a:lnSpc>
                <a:spcPct val="80000"/>
              </a:lnSpc>
            </a:pPr>
            <a:r>
              <a:rPr lang="ru-RU" altLang="ru-RU" sz="1600" b="1" i="1"/>
              <a:t> хорошая жизнь разворачивается в «5 присущих человеку отношениях»: </a:t>
            </a:r>
            <a:r>
              <a:rPr lang="ru-RU" altLang="ru-RU" sz="1600" b="1"/>
              <a:t>правитель - госслужащий, старый - молодой, отец - сын, друг – друг; муж - жена.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altLang="ru-RU" sz="1600" b="1">
                <a:solidFill>
                  <a:schemeClr val="bg1"/>
                </a:solidFill>
              </a:rPr>
              <a:t>Учение Конфуция защищало строго иерархическую организацию общества, где обязанности личности определялись его социальным положением.</a:t>
            </a:r>
            <a:endParaRPr lang="ru-RU" sz="1600" b="1">
              <a:solidFill>
                <a:schemeClr val="bg1"/>
              </a:solidFill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1524000" y="1268414"/>
            <a:ext cx="3563938" cy="1512887"/>
          </a:xfrm>
          <a:prstGeom prst="rect">
            <a:avLst/>
          </a:prstGeom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ru-RU" altLang="ru-RU" b="1" i="1"/>
              <a:t>(Кун Цзы, 551-479 гг. до н.э.)</a:t>
            </a:r>
            <a:r>
              <a:rPr lang="ru-RU" altLang="ru-RU" b="1"/>
              <a:t> - </a:t>
            </a:r>
            <a:r>
              <a:rPr lang="ru-RU" altLang="ru-RU" b="1" i="1"/>
              <a:t>основатель философско-этической концепции политики</a:t>
            </a:r>
            <a:endParaRPr lang="ru-RU" altLang="ru-RU" b="1"/>
          </a:p>
          <a:p>
            <a:pPr algn="ctr" eaLnBrk="1" hangingPunct="1">
              <a:lnSpc>
                <a:spcPct val="10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>
              <a:solidFill>
                <a:srgbClr val="7F7F7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9159" name="Рисунок 5" descr="kitayskiy-mudre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" r="2200"/>
          <a:stretch>
            <a:fillRect/>
          </a:stretch>
        </p:blipFill>
        <p:spPr bwMode="auto">
          <a:xfrm>
            <a:off x="1524001" y="2205038"/>
            <a:ext cx="3363913" cy="37449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0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Oval 8"/>
          <p:cNvSpPr>
            <a:spLocks noChangeArrowheads="1"/>
          </p:cNvSpPr>
          <p:nvPr/>
        </p:nvSpPr>
        <p:spPr bwMode="auto">
          <a:xfrm>
            <a:off x="9264651" y="6237289"/>
            <a:ext cx="11525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43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436814" y="549275"/>
            <a:ext cx="8231187" cy="935038"/>
          </a:xfrm>
        </p:spPr>
        <p:txBody>
          <a:bodyPr anchor="b">
            <a:noAutofit/>
          </a:bodyPr>
          <a:lstStyle/>
          <a:p>
            <a:pPr algn="ctr" eaLnBrk="1" hangingPunct="1"/>
            <a:r>
              <a:rPr lang="ru-RU" altLang="ru-RU" sz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12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ПОЛИТИЧЕСКИЕ УЧЕНИЯ</a:t>
            </a:r>
            <a:br>
              <a:rPr lang="ru-RU" alt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ДРЕВНЕЙ </a:t>
            </a:r>
            <a:r>
              <a:rPr lang="ru-RU" alt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ГРЕЦИИ И ДРЕВНЕГО </a:t>
            </a:r>
            <a:r>
              <a:rPr lang="ru-RU" alt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РИМА</a:t>
            </a:r>
            <a:endParaRPr lang="ru-RU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0179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524000" y="1412875"/>
            <a:ext cx="8820150" cy="4679950"/>
          </a:xfrm>
        </p:spPr>
        <p:txBody>
          <a:bodyPr/>
          <a:lstStyle/>
          <a:p>
            <a:pPr marL="0" indent="0" algn="ctr">
              <a:lnSpc>
                <a:spcPct val="125000"/>
              </a:lnSpc>
              <a:buNone/>
            </a:pPr>
            <a:r>
              <a:rPr lang="ru-RU" altLang="ru-RU" sz="2400" b="1" dirty="0"/>
              <a:t>ХАРАКТЕРНЫЕ ЧЕРТЫ</a:t>
            </a:r>
          </a:p>
          <a:p>
            <a:pPr marL="0" indent="0" algn="just">
              <a:lnSpc>
                <a:spcPct val="125000"/>
              </a:lnSpc>
              <a:buFontTx/>
              <a:buChar char="•"/>
            </a:pPr>
            <a:r>
              <a:rPr lang="ru-RU" altLang="ru-RU" sz="2400" dirty="0"/>
              <a:t>Постепенное освобождение политических взглядов от мифологической формы, обособление их как относительно самостоятельной части философии.</a:t>
            </a:r>
            <a:endParaRPr lang="ru-RU" altLang="ru-RU" sz="800" dirty="0"/>
          </a:p>
          <a:p>
            <a:pPr marL="0" indent="0" algn="just">
              <a:lnSpc>
                <a:spcPct val="125000"/>
              </a:lnSpc>
              <a:buFontTx/>
              <a:buChar char="•"/>
            </a:pPr>
            <a:r>
              <a:rPr lang="ru-RU" altLang="ru-RU" sz="2400" dirty="0"/>
              <a:t> Анализ устройства государство, классификация его форм, определение идеальной формы правления.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42568D"/>
                </a:solidFill>
              </a:rPr>
              <a:t>Основные предстоятели: </a:t>
            </a:r>
          </a:p>
          <a:p>
            <a:pPr marL="0" indent="0" algn="ctr">
              <a:buNone/>
            </a:pPr>
            <a:r>
              <a:rPr lang="ru-RU" altLang="ru-RU" sz="2400" dirty="0"/>
              <a:t>Гомер, Соломон, Пифагор, Гераклит, </a:t>
            </a:r>
            <a:r>
              <a:rPr lang="ru-RU" altLang="ru-RU" sz="2400" dirty="0" err="1"/>
              <a:t>Демокрит</a:t>
            </a:r>
            <a:r>
              <a:rPr lang="ru-RU" altLang="ru-RU" sz="2400" dirty="0"/>
              <a:t>, Протагор, Сократ, Платон, Аристотель, Лукреций, Цицерон</a:t>
            </a:r>
          </a:p>
          <a:p>
            <a:pPr marL="0" indent="0"/>
            <a:endParaRPr lang="ru-RU" sz="2400" b="1" dirty="0">
              <a:solidFill>
                <a:srgbClr val="42568D"/>
              </a:solidFill>
            </a:endParaRPr>
          </a:p>
          <a:p>
            <a:pPr marL="0" indent="0" algn="ctr">
              <a:lnSpc>
                <a:spcPct val="125000"/>
              </a:lnSpc>
              <a:buNone/>
            </a:pPr>
            <a:endParaRPr lang="ru-RU" dirty="0" smtClean="0"/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1919288" y="5445126"/>
            <a:ext cx="8424862" cy="1152525"/>
          </a:xfrm>
          <a:prstGeom prst="rect">
            <a:avLst/>
          </a:prstGeom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500" b="1">
              <a:solidFill>
                <a:srgbClr val="42568D"/>
              </a:solidFill>
              <a:latin typeface="Century Gothic" panose="020B0502020202020204" pitchFamily="34" charset="0"/>
            </a:endParaRPr>
          </a:p>
        </p:txBody>
      </p:sp>
      <p:sp>
        <p:nvSpPr>
          <p:cNvPr id="50181" name="Oval 5"/>
          <p:cNvSpPr>
            <a:spLocks noChangeArrowheads="1"/>
          </p:cNvSpPr>
          <p:nvPr/>
        </p:nvSpPr>
        <p:spPr bwMode="auto">
          <a:xfrm>
            <a:off x="9336089" y="6237289"/>
            <a:ext cx="1081087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16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1292</Words>
  <Application>Microsoft Office PowerPoint</Application>
  <PresentationFormat>Широкоэкранный</PresentationFormat>
  <Paragraphs>214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BatangChe</vt:lpstr>
      <vt:lpstr>Arial</vt:lpstr>
      <vt:lpstr>Calibri</vt:lpstr>
      <vt:lpstr>Calibri Light</vt:lpstr>
      <vt:lpstr>Century Gothic</vt:lpstr>
      <vt:lpstr>Monotype Corsiva</vt:lpstr>
      <vt:lpstr>Monotype Sorts</vt:lpstr>
      <vt:lpstr>Times New Roman</vt:lpstr>
      <vt:lpstr>Wingdings</vt:lpstr>
      <vt:lpstr>Тема Office</vt:lpstr>
      <vt:lpstr>КАЗАХСКИЙ НАЦИОНАЛЬНЫЙ УНИВЕРСИТЕТ ИМ. АЛЬ-ФАРАБИ</vt:lpstr>
      <vt:lpstr>Презентация PowerPoint</vt:lpstr>
      <vt:lpstr>План лекции:</vt:lpstr>
      <vt:lpstr>Изучение истории политической мысли важно не только само по себе, но и для правильного и глубокого понимания проблем современности</vt:lpstr>
      <vt:lpstr>История политической мысли уходит в глубокую древность. Возникновение политической мысли у древних народов восходит к мифологическим истокам и оперирует мифологическими представлениями о месте человека в мире. Первоначально политические идеи носили отрывочный характер В II-I тыс. до н.э. возникли крупные систематизированные произведения, посвященные политической проблематике.  Понятие «политика» берет начало от греч. «politis», т. е. древнегреческий город-государство, устройство которого исследовали мыслители античности.</vt:lpstr>
      <vt:lpstr>Презентация PowerPoint</vt:lpstr>
      <vt:lpstr>ПОЛИТИЧЕСКИЕ УЧЕНИЯ ДРЕВНЕГО ВОСТОКА (ЕГИПЕТ, ИРАН, КИТАЙ, ВАВИЛОН, АССИРИЯ) </vt:lpstr>
      <vt:lpstr>КОНФУЦИЙ </vt:lpstr>
      <vt:lpstr> ПОЛИТИЧЕСКИЕ УЧЕНИЯ  ДРЕВНЕЙ ГРЕЦИИ И ДРЕВНЕГО РИМА</vt:lpstr>
      <vt:lpstr>ДЕМОКРИТ  древнегреческий мыслитель (около 460 до н. э., Абдеры, Фракия — около 360 г. до н. э.)   </vt:lpstr>
      <vt:lpstr>СОКРАТ ИЗ АФИН -  древнегреческий мыслитель (469-399 до н. э.) </vt:lpstr>
      <vt:lpstr>Наивысшего развития политическая мысль Античности достигла в учениях древнегреческих философов  Платона и Аристотеля.  Их политические взгляды формировались в рамках единой, всеохватывающей философской науки и поэтому во многом носили общий философско-религиозный характер  </vt:lpstr>
      <vt:lpstr>ПЛАТОН - древнегреческий философ (427-347 гг. до н. э.)  Автор сочинений «Государство», «Законы», «Политик»  </vt:lpstr>
      <vt:lpstr>«ИДЕАЛЬНОЕ ГОСУДАРСТВО» ПЛАТОНА </vt:lpstr>
      <vt:lpstr>ПЛАТОН ВЫДЕЛЯЕТ  5 ФОРМ ГОСУДАРСТВЕННОГО УСТРОЙСТВА: </vt:lpstr>
      <vt:lpstr>ИДЕАЛЬНОЕ ОБЩЕСТВО СОСТОИТ  ИЗ 3-Х СОСЛОВИЙ: </vt:lpstr>
      <vt:lpstr>АРИСТОТЕЛЬ –  древнегреческий философ, основатель Ликея, учитель Александра Великого (384—322 до н. э.) Основные труды: «Политика», Афинская полития»    </vt:lpstr>
      <vt:lpstr>АРИСТОТЕЛЬ РАЗЛИЧАЛ ПРАВИЛЬНЫЕ И НЕПРАВИЛЬНЫЕ ФОРМЫ ГОСУДАРСТВА</vt:lpstr>
      <vt:lpstr>АРИСТОТЕЛЬ О ФОРМАХ ГОСУДАРСТВЕННОГО УСТРОЙСТВА </vt:lpstr>
      <vt:lpstr>Презентация PowerPoint</vt:lpstr>
      <vt:lpstr>ЦИЦЕРОН (106-43 ГГ. ДО Н.Э.) –  РИМСКИЙ ОРАТОР, ГОСУДАРСТВЕННЫЙ ДЕЯТЕЛЬ, ПИСАТЕЛЬ. АВТОР РАБОТ «О ГОСУДАРСТВЕ» И «О ЗАКОНАХ»</vt:lpstr>
      <vt:lpstr>ПОЛИТИЧЕСКИЕ УЧЕНИЯ СРЕДНЕВЕКОВЬЯ  </vt:lpstr>
      <vt:lpstr>АВРЕЛИЙ АВГУСТИН (354-430 ГГ.) –  ЕПИСКОП ГИППОНСКИЙ, ИДЕОЛОГ ХРИСТИАНСКОЙ ПОЛИТИЧЕСКОЙ ТЕОРИИ</vt:lpstr>
      <vt:lpstr>АКВИНСКИЙ ТОМА (ТОМА АКВИНАТ 1226-1274 ГГ.) - СРЕДНЕВЕКОВЫЙ МЫСЛИТЕЛЬ, КОТОРЫЙ ЗНАЧИТЕЛЬНО ОБОГАТИЛ РЕЛИГИОЗНУЮ КОНЦЕПЦИЮ ГОСУДАРСТВА</vt:lpstr>
      <vt:lpstr>      Қолданылған әдебиет : Абжаппарова А.А. Позиционирование органов исполнительной власти в медиапространстве: теория и практика (на примере Министерства образования и науки Республики Казахстан и Министерства образования и науки Российской Федерации): монография. Қазақ университеті. Алматы 2018. 146с. Деркач, А. А. Политическая психология : учебник для бакалавров / А. А. Деркач, Л. Г. Лаптев. — 2-е изд., перераб. и доп. — М. : Издательство Юрайт, 2017. — 591 с. — Серия : Бакалавр. Базовый курс. Овчинникова А.М., Шульга Н.В. Основы имиджелогии: Конспект лекций / А.М. Овчинникова, Н.В. Шульга; Омский гос. ун-т путей сообщения. Омск, 2019. 55 с. Беляева, М. А, Самкова, В. А. А35 АЗЫ ИМИДЖЕЛОГИИ: имидж личности, организации, территории [Текст] : учебное пособие для вузов / М. А. Беляева, В. А. Самкова ; Урал. гос. пед. ун-т. – Екатеринбург, 2016. – 184 с. Имидж политика: проблемы формирования, продвижения и исследования : коллективная монография / [под ред. В.Н. Васильевой, Г.В Жигуновой]. – Мурманск : МАГУ, 2016. – 183 с. Имидж Беларуси: становление, состояние, продвижение : монография / М. А. Слемнёв [и др.], О. В. Вожгурова [и др.] ; под науч. ред. М. А. Слемнёва. – Витебск : ВГУ имени П. М. Машерова, 2020. – 198. Ким,Л.М. Саяси имиджелогия [мәтін]: оқұ құралы / Л.М. Ким, Д.Е. Ақболат.- Алматы, 2013.- 188. Имиджелогия [Мәтін] : оқулық / О. Тұржан,; [Л.Н.Гумилев атын. Еуразия ұлттық ун-ті] - Астана : [б. ж.], 2019 . - 177 б. Библиогр.: 174-177 б. Имиджелогия - Тұржан, О.... (kazneb.kz); Тлепбергенова А.А. Страновой имидж: учебное пособие для студентов бакалавриата университетов, обучающихся по специальностям «Журналистика», «Связь с общественностью». – Алматы: Қазақ университеті, 2011. – 78 с.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Абжаппарова Айгуль</dc:creator>
  <cp:lastModifiedBy>Абжаппарова Айгуль</cp:lastModifiedBy>
  <cp:revision>11</cp:revision>
  <dcterms:created xsi:type="dcterms:W3CDTF">2021-01-25T08:46:53Z</dcterms:created>
  <dcterms:modified xsi:type="dcterms:W3CDTF">2021-06-17T08:46:17Z</dcterms:modified>
</cp:coreProperties>
</file>